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5"/>
  </p:notesMasterIdLst>
  <p:sldIdLst>
    <p:sldId id="377" r:id="rId2"/>
    <p:sldId id="379" r:id="rId3"/>
    <p:sldId id="378" r:id="rId4"/>
  </p:sldIdLst>
  <p:sldSz cx="9144000" cy="6858000" type="screen4x3"/>
  <p:notesSz cx="9926638" cy="143525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091953C-E8D7-4010-8437-D3471848F323}">
          <p14:sldIdLst/>
        </p14:section>
        <p14:section name="Раздел без заголовка" id="{E009F5C7-D0BB-4DCD-84E6-6CE4099D1C8F}">
          <p14:sldIdLst>
            <p14:sldId id="377"/>
            <p14:sldId id="379"/>
            <p14:sldId id="3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1" autoAdjust="0"/>
    <p:restoredTop sz="94637" autoAdjust="0"/>
  </p:normalViewPr>
  <p:slideViewPr>
    <p:cSldViewPr>
      <p:cViewPr varScale="1">
        <p:scale>
          <a:sx n="108" d="100"/>
          <a:sy n="108" d="100"/>
        </p:scale>
        <p:origin x="2032" y="1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41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0"/>
            <a:ext cx="4301543" cy="717630"/>
          </a:xfrm>
          <a:prstGeom prst="rect">
            <a:avLst/>
          </a:prstGeom>
        </p:spPr>
        <p:txBody>
          <a:bodyPr vert="horz" lIns="132500" tIns="66250" rIns="132500" bIns="66250" rtlCol="0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6" y="0"/>
            <a:ext cx="4301543" cy="717630"/>
          </a:xfrm>
          <a:prstGeom prst="rect">
            <a:avLst/>
          </a:prstGeom>
        </p:spPr>
        <p:txBody>
          <a:bodyPr vert="horz" lIns="132500" tIns="66250" rIns="132500" bIns="66250" rtlCol="0"/>
          <a:lstStyle>
            <a:lvl1pPr algn="r">
              <a:defRPr sz="1700"/>
            </a:lvl1pPr>
          </a:lstStyle>
          <a:p>
            <a:fld id="{C8312AF6-52F3-46ED-8E60-ADCE4F3230A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6363" y="1076325"/>
            <a:ext cx="7173912" cy="5380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500" tIns="66250" rIns="132500" bIns="6625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6817480"/>
            <a:ext cx="7941310" cy="6458664"/>
          </a:xfrm>
          <a:prstGeom prst="rect">
            <a:avLst/>
          </a:prstGeom>
        </p:spPr>
        <p:txBody>
          <a:bodyPr vert="horz" lIns="132500" tIns="66250" rIns="132500" bIns="6625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13632470"/>
            <a:ext cx="4301543" cy="717630"/>
          </a:xfrm>
          <a:prstGeom prst="rect">
            <a:avLst/>
          </a:prstGeom>
        </p:spPr>
        <p:txBody>
          <a:bodyPr vert="horz" lIns="132500" tIns="66250" rIns="132500" bIns="66250" rtlCol="0" anchor="b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6" y="13632470"/>
            <a:ext cx="4301543" cy="717630"/>
          </a:xfrm>
          <a:prstGeom prst="rect">
            <a:avLst/>
          </a:prstGeom>
        </p:spPr>
        <p:txBody>
          <a:bodyPr vert="horz" lIns="132500" tIns="66250" rIns="132500" bIns="66250" rtlCol="0" anchor="b"/>
          <a:lstStyle>
            <a:lvl1pPr algn="r">
              <a:defRPr sz="1700"/>
            </a:lvl1pPr>
          </a:lstStyle>
          <a:p>
            <a:fld id="{B252A098-168E-408F-80CF-92DD78C8AA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961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992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992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Процентное соотношение</a:t>
            </a:r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992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3757-6B10-4711-AD5C-E3B7D958608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04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C8861-6B6F-42EA-85EA-A1015AC22D7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9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23D3-D289-4E31-A9DD-96CDD80561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5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0294-2008-4A2E-B7D7-7962D3C800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01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71AD5-40EE-4C37-8B27-CB1072315A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44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D354-76F2-404C-81EC-83105EB111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6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24CA-1295-40C6-9A69-061151C320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4773-476C-403B-B410-5A938A4842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97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F82B7-60A5-40AE-AB05-5518FB6814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4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010-435C-49B1-B0D6-A6569C890D7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srgbClr val="9BBB5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64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42520-48E1-4AA0-A641-3B7B1CDEF8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5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BC84736-9271-46C2-8432-10AE32E20F5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9/23/20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6355A-084C-D24E-9AD2-7E4FC41EA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3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568289" y="750777"/>
            <a:ext cx="299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Российская</a:t>
            </a:r>
            <a:r>
              <a:rPr lang="ru-RU" b="1" dirty="0"/>
              <a:t> </a:t>
            </a:r>
            <a:r>
              <a:rPr lang="ru-RU" b="1" dirty="0">
                <a:solidFill>
                  <a:srgbClr val="002060"/>
                </a:solidFill>
              </a:rPr>
              <a:t>Федерация (РФ)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8961" y="757115"/>
            <a:ext cx="2829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Республика Казахстан (РК)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651889" y="642920"/>
            <a:ext cx="591" cy="478844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181" y="748463"/>
            <a:ext cx="672925" cy="376281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858" y="748463"/>
            <a:ext cx="679238" cy="377089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28" name="TextBox 27"/>
          <p:cNvSpPr txBox="1"/>
          <p:nvPr/>
        </p:nvSpPr>
        <p:spPr>
          <a:xfrm>
            <a:off x="315535" y="0"/>
            <a:ext cx="7051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b="1" i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прохождения сигнала вызова </a:t>
            </a:r>
            <a:br>
              <a:rPr lang="ru-RU" sz="1400" b="1" i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i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абонента Республики Казахстан до абонента Российской Федерации</a:t>
            </a:r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4479969" y="3157717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4479969" y="4377278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2714796" y="3714276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2714796" y="2653654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714796" y="1644032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2714796" y="4743442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51428" y="167181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161402" y="268143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172158" y="3742062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172158" y="4771227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5639609" y="167181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5639609" y="2653653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5673497" y="3714275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673497" y="494373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7048617" y="1196752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4468597" y="2090966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7015768" y="5453645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107504" y="1196752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Улыбающееся лицо 66"/>
          <p:cNvSpPr/>
          <p:nvPr/>
        </p:nvSpPr>
        <p:spPr>
          <a:xfrm>
            <a:off x="107504" y="179202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лыбающееся лицо 67"/>
          <p:cNvSpPr/>
          <p:nvPr/>
        </p:nvSpPr>
        <p:spPr>
          <a:xfrm>
            <a:off x="107504" y="2354190"/>
            <a:ext cx="360040" cy="331972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Улыбающееся лицо 71"/>
          <p:cNvSpPr/>
          <p:nvPr/>
        </p:nvSpPr>
        <p:spPr>
          <a:xfrm>
            <a:off x="107504" y="2928485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Улыбающееся лицо 74"/>
          <p:cNvSpPr/>
          <p:nvPr/>
        </p:nvSpPr>
        <p:spPr>
          <a:xfrm>
            <a:off x="120708" y="357607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Улыбающееся лицо 75"/>
          <p:cNvSpPr/>
          <p:nvPr/>
        </p:nvSpPr>
        <p:spPr>
          <a:xfrm>
            <a:off x="107504" y="4264202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Улыбающееся лицо 76"/>
          <p:cNvSpPr/>
          <p:nvPr/>
        </p:nvSpPr>
        <p:spPr>
          <a:xfrm>
            <a:off x="107504" y="4877818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Улыбающееся лицо 77"/>
          <p:cNvSpPr/>
          <p:nvPr/>
        </p:nvSpPr>
        <p:spPr>
          <a:xfrm>
            <a:off x="103432" y="5529004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Улыбающееся лицо 78"/>
          <p:cNvSpPr/>
          <p:nvPr/>
        </p:nvSpPr>
        <p:spPr>
          <a:xfrm>
            <a:off x="8651935" y="117386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Улыбающееся лицо 79"/>
          <p:cNvSpPr/>
          <p:nvPr/>
        </p:nvSpPr>
        <p:spPr>
          <a:xfrm>
            <a:off x="8651935" y="176574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Улыбающееся лицо 80"/>
          <p:cNvSpPr/>
          <p:nvPr/>
        </p:nvSpPr>
        <p:spPr>
          <a:xfrm>
            <a:off x="8651935" y="239037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Улыбающееся лицо 81"/>
          <p:cNvSpPr/>
          <p:nvPr/>
        </p:nvSpPr>
        <p:spPr>
          <a:xfrm>
            <a:off x="8651935" y="3040181"/>
            <a:ext cx="360040" cy="331972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Улыбающееся лицо 82"/>
          <p:cNvSpPr/>
          <p:nvPr/>
        </p:nvSpPr>
        <p:spPr>
          <a:xfrm>
            <a:off x="8645602" y="374863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Улыбающееся лицо 83"/>
          <p:cNvSpPr/>
          <p:nvPr/>
        </p:nvSpPr>
        <p:spPr>
          <a:xfrm>
            <a:off x="8668837" y="4377278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Улыбающееся лицо 84"/>
          <p:cNvSpPr/>
          <p:nvPr/>
        </p:nvSpPr>
        <p:spPr>
          <a:xfrm>
            <a:off x="8651935" y="509939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Улыбающееся лицо 85"/>
          <p:cNvSpPr/>
          <p:nvPr/>
        </p:nvSpPr>
        <p:spPr>
          <a:xfrm>
            <a:off x="8668837" y="569499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7" idx="6"/>
            <a:endCxn id="5" idx="1"/>
          </p:cNvCxnSpPr>
          <p:nvPr/>
        </p:nvCxnSpPr>
        <p:spPr>
          <a:xfrm>
            <a:off x="467544" y="1362738"/>
            <a:ext cx="683884" cy="452174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8" idx="6"/>
            <a:endCxn id="46" idx="1"/>
          </p:cNvCxnSpPr>
          <p:nvPr/>
        </p:nvCxnSpPr>
        <p:spPr>
          <a:xfrm>
            <a:off x="467544" y="2520176"/>
            <a:ext cx="693858" cy="304356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6" idx="3"/>
            <a:endCxn id="40" idx="2"/>
          </p:cNvCxnSpPr>
          <p:nvPr/>
        </p:nvCxnSpPr>
        <p:spPr>
          <a:xfrm>
            <a:off x="1469294" y="2824532"/>
            <a:ext cx="1245502" cy="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0" idx="6"/>
            <a:endCxn id="33" idx="1"/>
          </p:cNvCxnSpPr>
          <p:nvPr/>
        </p:nvCxnSpPr>
        <p:spPr>
          <a:xfrm>
            <a:off x="3043386" y="2824534"/>
            <a:ext cx="1523044" cy="461679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33" idx="5"/>
          </p:cNvCxnSpPr>
          <p:nvPr/>
        </p:nvCxnSpPr>
        <p:spPr>
          <a:xfrm>
            <a:off x="4739351" y="3286213"/>
            <a:ext cx="2292414" cy="141865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82" idx="2"/>
          </p:cNvCxnSpPr>
          <p:nvPr/>
        </p:nvCxnSpPr>
        <p:spPr>
          <a:xfrm flipV="1">
            <a:off x="7339657" y="3206167"/>
            <a:ext cx="1312278" cy="221911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0" idx="7"/>
            <a:endCxn id="64" idx="1"/>
          </p:cNvCxnSpPr>
          <p:nvPr/>
        </p:nvCxnSpPr>
        <p:spPr>
          <a:xfrm flipV="1">
            <a:off x="2995265" y="2219462"/>
            <a:ext cx="1559793" cy="484241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>
            <a:stCxn id="64" idx="5"/>
            <a:endCxn id="51" idx="1"/>
          </p:cNvCxnSpPr>
          <p:nvPr/>
        </p:nvCxnSpPr>
        <p:spPr>
          <a:xfrm>
            <a:off x="4727979" y="2219462"/>
            <a:ext cx="959751" cy="484240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stCxn id="51" idx="6"/>
          </p:cNvCxnSpPr>
          <p:nvPr/>
        </p:nvCxnSpPr>
        <p:spPr>
          <a:xfrm>
            <a:off x="5968199" y="2824533"/>
            <a:ext cx="1063566" cy="603545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5" name="Прямая соединительная линия 1024"/>
          <p:cNvCxnSpPr>
            <a:stCxn id="5" idx="3"/>
            <a:endCxn id="43" idx="2"/>
          </p:cNvCxnSpPr>
          <p:nvPr/>
        </p:nvCxnSpPr>
        <p:spPr>
          <a:xfrm>
            <a:off x="1459320" y="1814912"/>
            <a:ext cx="1255476" cy="0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>
            <a:endCxn id="64" idx="1"/>
          </p:cNvCxnSpPr>
          <p:nvPr/>
        </p:nvCxnSpPr>
        <p:spPr>
          <a:xfrm>
            <a:off x="3043386" y="1842697"/>
            <a:ext cx="1511672" cy="3767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0" name="Прямая соединительная линия 1029"/>
          <p:cNvCxnSpPr>
            <a:stCxn id="33" idx="2"/>
          </p:cNvCxnSpPr>
          <p:nvPr/>
        </p:nvCxnSpPr>
        <p:spPr>
          <a:xfrm flipH="1">
            <a:off x="3019522" y="3414709"/>
            <a:ext cx="1460447" cy="45119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>
            <a:stCxn id="34" idx="1"/>
            <a:endCxn id="45" idx="6"/>
          </p:cNvCxnSpPr>
          <p:nvPr/>
        </p:nvCxnSpPr>
        <p:spPr>
          <a:xfrm flipH="1">
            <a:off x="3043386" y="4505774"/>
            <a:ext cx="1523044" cy="408548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1" name="Прямая соединительная линия 1040"/>
          <p:cNvCxnSpPr>
            <a:stCxn id="38" idx="4"/>
            <a:endCxn id="45" idx="0"/>
          </p:cNvCxnSpPr>
          <p:nvPr/>
        </p:nvCxnSpPr>
        <p:spPr>
          <a:xfrm>
            <a:off x="2879091" y="4056035"/>
            <a:ext cx="0" cy="68740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3" name="Прямая соединительная линия 1042"/>
          <p:cNvCxnSpPr>
            <a:stCxn id="64" idx="5"/>
            <a:endCxn id="50" idx="2"/>
          </p:cNvCxnSpPr>
          <p:nvPr/>
        </p:nvCxnSpPr>
        <p:spPr>
          <a:xfrm flipV="1">
            <a:off x="4727979" y="1842698"/>
            <a:ext cx="911630" cy="37676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7" name="Прямая соединительная линия 1046"/>
          <p:cNvCxnSpPr>
            <a:stCxn id="33" idx="3"/>
            <a:endCxn id="52" idx="2"/>
          </p:cNvCxnSpPr>
          <p:nvPr/>
        </p:nvCxnSpPr>
        <p:spPr>
          <a:xfrm>
            <a:off x="4652891" y="3414709"/>
            <a:ext cx="1020606" cy="47044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9" name="Прямая соединительная линия 1048"/>
          <p:cNvCxnSpPr>
            <a:stCxn id="34" idx="5"/>
            <a:endCxn id="54" idx="1"/>
          </p:cNvCxnSpPr>
          <p:nvPr/>
        </p:nvCxnSpPr>
        <p:spPr>
          <a:xfrm>
            <a:off x="4739351" y="4505774"/>
            <a:ext cx="982267" cy="48801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5" name="Прямая соединительная линия 1054"/>
          <p:cNvCxnSpPr>
            <a:stCxn id="51" idx="2"/>
            <a:endCxn id="33" idx="5"/>
          </p:cNvCxnSpPr>
          <p:nvPr/>
        </p:nvCxnSpPr>
        <p:spPr>
          <a:xfrm flipH="1">
            <a:off x="4739351" y="2824533"/>
            <a:ext cx="900258" cy="46168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7" name="Прямая соединительная линия 1056"/>
          <p:cNvCxnSpPr>
            <a:stCxn id="52" idx="2"/>
            <a:endCxn id="34" idx="5"/>
          </p:cNvCxnSpPr>
          <p:nvPr/>
        </p:nvCxnSpPr>
        <p:spPr>
          <a:xfrm flipH="1">
            <a:off x="4739351" y="3885155"/>
            <a:ext cx="934146" cy="62061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1" name="Прямая соединительная линия 1060"/>
          <p:cNvCxnSpPr>
            <a:endCxn id="52" idx="6"/>
          </p:cNvCxnSpPr>
          <p:nvPr/>
        </p:nvCxnSpPr>
        <p:spPr>
          <a:xfrm flipH="1" flipV="1">
            <a:off x="6002087" y="3885155"/>
            <a:ext cx="1023721" cy="72153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3" name="Прямая соединительная линия 1062"/>
          <p:cNvCxnSpPr>
            <a:stCxn id="65" idx="1"/>
            <a:endCxn id="54" idx="6"/>
          </p:cNvCxnSpPr>
          <p:nvPr/>
        </p:nvCxnSpPr>
        <p:spPr>
          <a:xfrm flipH="1" flipV="1">
            <a:off x="6002087" y="5114618"/>
            <a:ext cx="1013681" cy="48212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5" name="Прямая соединительная линия 1064"/>
          <p:cNvCxnSpPr>
            <a:endCxn id="54" idx="6"/>
          </p:cNvCxnSpPr>
          <p:nvPr/>
        </p:nvCxnSpPr>
        <p:spPr>
          <a:xfrm flipH="1">
            <a:off x="6002087" y="4606686"/>
            <a:ext cx="1023721" cy="5079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7" name="Прямая соединительная линия 1066"/>
          <p:cNvCxnSpPr>
            <a:stCxn id="50" idx="4"/>
            <a:endCxn id="51" idx="0"/>
          </p:cNvCxnSpPr>
          <p:nvPr/>
        </p:nvCxnSpPr>
        <p:spPr>
          <a:xfrm>
            <a:off x="5803904" y="2013577"/>
            <a:ext cx="0" cy="64007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9" name="Прямая соединительная линия 1068"/>
          <p:cNvCxnSpPr>
            <a:endCxn id="64" idx="1"/>
          </p:cNvCxnSpPr>
          <p:nvPr/>
        </p:nvCxnSpPr>
        <p:spPr>
          <a:xfrm flipH="1" flipV="1">
            <a:off x="4555058" y="2219462"/>
            <a:ext cx="2489527" cy="12849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1" name="Прямая соединительная линия 1070"/>
          <p:cNvCxnSpPr>
            <a:stCxn id="58" idx="2"/>
          </p:cNvCxnSpPr>
          <p:nvPr/>
        </p:nvCxnSpPr>
        <p:spPr>
          <a:xfrm flipH="1">
            <a:off x="7198531" y="1482940"/>
            <a:ext cx="4032" cy="72192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5" name="Прямая соединительная линия 1074"/>
          <p:cNvCxnSpPr/>
          <p:nvPr/>
        </p:nvCxnSpPr>
        <p:spPr>
          <a:xfrm flipH="1">
            <a:off x="7185711" y="2491052"/>
            <a:ext cx="12820" cy="7939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1" name="Прямая соединительная линия 1080"/>
          <p:cNvCxnSpPr/>
          <p:nvPr/>
        </p:nvCxnSpPr>
        <p:spPr>
          <a:xfrm flipH="1">
            <a:off x="7179754" y="3571172"/>
            <a:ext cx="5957" cy="89242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9" name="Прямая соединительная линия 1088"/>
          <p:cNvCxnSpPr>
            <a:endCxn id="65" idx="0"/>
          </p:cNvCxnSpPr>
          <p:nvPr/>
        </p:nvCxnSpPr>
        <p:spPr>
          <a:xfrm flipH="1">
            <a:off x="7169714" y="4749780"/>
            <a:ext cx="10040" cy="7038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5" name="Прямая соединительная линия 1094"/>
          <p:cNvCxnSpPr>
            <a:stCxn id="58" idx="3"/>
            <a:endCxn id="79" idx="2"/>
          </p:cNvCxnSpPr>
          <p:nvPr/>
        </p:nvCxnSpPr>
        <p:spPr>
          <a:xfrm>
            <a:off x="7356509" y="1339846"/>
            <a:ext cx="1295426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7" name="Прямая соединительная линия 1096"/>
          <p:cNvCxnSpPr>
            <a:stCxn id="58" idx="3"/>
            <a:endCxn id="80" idx="2"/>
          </p:cNvCxnSpPr>
          <p:nvPr/>
        </p:nvCxnSpPr>
        <p:spPr>
          <a:xfrm>
            <a:off x="7356509" y="1339846"/>
            <a:ext cx="1295426" cy="59188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9" name="Прямая соединительная линия 1098"/>
          <p:cNvCxnSpPr>
            <a:endCxn id="81" idx="2"/>
          </p:cNvCxnSpPr>
          <p:nvPr/>
        </p:nvCxnSpPr>
        <p:spPr>
          <a:xfrm>
            <a:off x="7352477" y="2347958"/>
            <a:ext cx="1299458" cy="208398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3" name="Прямая соединительная линия 1102"/>
          <p:cNvCxnSpPr>
            <a:endCxn id="83" idx="2"/>
          </p:cNvCxnSpPr>
          <p:nvPr/>
        </p:nvCxnSpPr>
        <p:spPr>
          <a:xfrm flipV="1">
            <a:off x="7333700" y="3914622"/>
            <a:ext cx="1311902" cy="69206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5" name="Прямая соединительная линия 1104"/>
          <p:cNvCxnSpPr>
            <a:endCxn id="84" idx="2"/>
          </p:cNvCxnSpPr>
          <p:nvPr/>
        </p:nvCxnSpPr>
        <p:spPr>
          <a:xfrm flipV="1">
            <a:off x="7333700" y="4543264"/>
            <a:ext cx="1335137" cy="6342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7" name="Прямая соединительная линия 1106"/>
          <p:cNvCxnSpPr>
            <a:stCxn id="65" idx="3"/>
            <a:endCxn id="86" idx="2"/>
          </p:cNvCxnSpPr>
          <p:nvPr/>
        </p:nvCxnSpPr>
        <p:spPr>
          <a:xfrm>
            <a:off x="7323660" y="5596739"/>
            <a:ext cx="1345177" cy="26423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9" name="Прямая соединительная линия 1108"/>
          <p:cNvCxnSpPr>
            <a:stCxn id="65" idx="3"/>
            <a:endCxn id="85" idx="2"/>
          </p:cNvCxnSpPr>
          <p:nvPr/>
        </p:nvCxnSpPr>
        <p:spPr>
          <a:xfrm flipV="1">
            <a:off x="7323660" y="5265382"/>
            <a:ext cx="1328275" cy="33135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1" name="Прямая соединительная линия 1110"/>
          <p:cNvCxnSpPr>
            <a:stCxn id="50" idx="7"/>
            <a:endCxn id="58" idx="1"/>
          </p:cNvCxnSpPr>
          <p:nvPr/>
        </p:nvCxnSpPr>
        <p:spPr>
          <a:xfrm flipV="1">
            <a:off x="5920078" y="1339846"/>
            <a:ext cx="1128539" cy="38202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4" name="Прямая соединительная линия 1113"/>
          <p:cNvCxnSpPr>
            <a:stCxn id="43" idx="4"/>
            <a:endCxn id="40" idx="0"/>
          </p:cNvCxnSpPr>
          <p:nvPr/>
        </p:nvCxnSpPr>
        <p:spPr>
          <a:xfrm>
            <a:off x="2879091" y="1985791"/>
            <a:ext cx="0" cy="66786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7" name="Прямая соединительная линия 1116"/>
          <p:cNvCxnSpPr>
            <a:stCxn id="43" idx="3"/>
            <a:endCxn id="46" idx="3"/>
          </p:cNvCxnSpPr>
          <p:nvPr/>
        </p:nvCxnSpPr>
        <p:spPr>
          <a:xfrm flipH="1">
            <a:off x="1469294" y="1935742"/>
            <a:ext cx="1293623" cy="88879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1" name="Прямая соединительная линия 1120"/>
          <p:cNvCxnSpPr>
            <a:stCxn id="38" idx="2"/>
            <a:endCxn id="46" idx="2"/>
          </p:cNvCxnSpPr>
          <p:nvPr/>
        </p:nvCxnSpPr>
        <p:spPr>
          <a:xfrm flipH="1" flipV="1">
            <a:off x="1315348" y="2967626"/>
            <a:ext cx="1399448" cy="91753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3" name="Прямая соединительная линия 1122"/>
          <p:cNvCxnSpPr>
            <a:stCxn id="38" idx="2"/>
            <a:endCxn id="48" idx="3"/>
          </p:cNvCxnSpPr>
          <p:nvPr/>
        </p:nvCxnSpPr>
        <p:spPr>
          <a:xfrm flipH="1">
            <a:off x="1480050" y="3885156"/>
            <a:ext cx="1234746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5" name="Прямая соединительная линия 1124"/>
          <p:cNvCxnSpPr>
            <a:stCxn id="45" idx="2"/>
            <a:endCxn id="49" idx="3"/>
          </p:cNvCxnSpPr>
          <p:nvPr/>
        </p:nvCxnSpPr>
        <p:spPr>
          <a:xfrm flipH="1" flipV="1">
            <a:off x="1480050" y="4914321"/>
            <a:ext cx="1234746" cy="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7" name="Прямая соединительная линия 1126"/>
          <p:cNvCxnSpPr>
            <a:stCxn id="38" idx="2"/>
            <a:endCxn id="49" idx="3"/>
          </p:cNvCxnSpPr>
          <p:nvPr/>
        </p:nvCxnSpPr>
        <p:spPr>
          <a:xfrm flipH="1">
            <a:off x="1480050" y="3885156"/>
            <a:ext cx="1234746" cy="10291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1" name="Прямая соединительная линия 1130"/>
          <p:cNvCxnSpPr>
            <a:stCxn id="5" idx="2"/>
            <a:endCxn id="46" idx="0"/>
          </p:cNvCxnSpPr>
          <p:nvPr/>
        </p:nvCxnSpPr>
        <p:spPr>
          <a:xfrm>
            <a:off x="1305374" y="1958006"/>
            <a:ext cx="9974" cy="7234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3" name="Прямая соединительная линия 1132"/>
          <p:cNvCxnSpPr>
            <a:stCxn id="46" idx="2"/>
            <a:endCxn id="48" idx="0"/>
          </p:cNvCxnSpPr>
          <p:nvPr/>
        </p:nvCxnSpPr>
        <p:spPr>
          <a:xfrm>
            <a:off x="1315348" y="2967626"/>
            <a:ext cx="10756" cy="77443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5" name="Прямая соединительная линия 1134"/>
          <p:cNvCxnSpPr>
            <a:stCxn id="48" idx="2"/>
            <a:endCxn id="49" idx="0"/>
          </p:cNvCxnSpPr>
          <p:nvPr/>
        </p:nvCxnSpPr>
        <p:spPr>
          <a:xfrm>
            <a:off x="1326104" y="4028250"/>
            <a:ext cx="0" cy="74297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7" name="Прямая соединительная линия 1136"/>
          <p:cNvCxnSpPr>
            <a:stCxn id="5" idx="1"/>
            <a:endCxn id="67" idx="6"/>
          </p:cNvCxnSpPr>
          <p:nvPr/>
        </p:nvCxnSpPr>
        <p:spPr>
          <a:xfrm flipH="1">
            <a:off x="467544" y="1814912"/>
            <a:ext cx="683884" cy="14309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9" name="Прямая соединительная линия 1138"/>
          <p:cNvCxnSpPr>
            <a:stCxn id="46" idx="1"/>
            <a:endCxn id="72" idx="6"/>
          </p:cNvCxnSpPr>
          <p:nvPr/>
        </p:nvCxnSpPr>
        <p:spPr>
          <a:xfrm flipH="1">
            <a:off x="467544" y="2824532"/>
            <a:ext cx="693858" cy="26993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1" name="Прямая соединительная линия 1140"/>
          <p:cNvCxnSpPr>
            <a:stCxn id="48" idx="1"/>
            <a:endCxn id="75" idx="6"/>
          </p:cNvCxnSpPr>
          <p:nvPr/>
        </p:nvCxnSpPr>
        <p:spPr>
          <a:xfrm flipH="1" flipV="1">
            <a:off x="480748" y="3742062"/>
            <a:ext cx="691410" cy="14309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3" name="Прямая соединительная линия 1142"/>
          <p:cNvCxnSpPr>
            <a:stCxn id="48" idx="1"/>
            <a:endCxn id="76" idx="6"/>
          </p:cNvCxnSpPr>
          <p:nvPr/>
        </p:nvCxnSpPr>
        <p:spPr>
          <a:xfrm flipH="1">
            <a:off x="467544" y="3885156"/>
            <a:ext cx="704614" cy="5450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5" name="Прямая соединительная линия 1144"/>
          <p:cNvCxnSpPr>
            <a:stCxn id="49" idx="1"/>
            <a:endCxn id="77" idx="6"/>
          </p:cNvCxnSpPr>
          <p:nvPr/>
        </p:nvCxnSpPr>
        <p:spPr>
          <a:xfrm flipH="1">
            <a:off x="467544" y="4914321"/>
            <a:ext cx="704614" cy="12948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7" name="Прямая соединительная линия 1146"/>
          <p:cNvCxnSpPr>
            <a:stCxn id="49" idx="1"/>
            <a:endCxn id="78" idx="6"/>
          </p:cNvCxnSpPr>
          <p:nvPr/>
        </p:nvCxnSpPr>
        <p:spPr>
          <a:xfrm flipH="1">
            <a:off x="463472" y="4914321"/>
            <a:ext cx="708686" cy="78066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6" name="TextBox 1155"/>
          <p:cNvSpPr txBox="1"/>
          <p:nvPr/>
        </p:nvSpPr>
        <p:spPr>
          <a:xfrm>
            <a:off x="807450" y="1423418"/>
            <a:ext cx="1150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Городская сеть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1029546" y="2409163"/>
            <a:ext cx="561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Кселл</a:t>
            </a:r>
            <a:endParaRPr lang="ru-RU" sz="1200" dirty="0"/>
          </a:p>
        </p:txBody>
      </p:sp>
      <p:sp>
        <p:nvSpPr>
          <p:cNvPr id="230" name="TextBox 229"/>
          <p:cNvSpPr txBox="1"/>
          <p:nvPr/>
        </p:nvSpPr>
        <p:spPr>
          <a:xfrm>
            <a:off x="1029546" y="3457494"/>
            <a:ext cx="668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Билайн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615314" y="5043804"/>
            <a:ext cx="153439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/>
              <a:t>Др. операторы, </a:t>
            </a:r>
          </a:p>
          <a:p>
            <a:pPr algn="ctr"/>
            <a:r>
              <a:rPr lang="ru-RU" sz="1050" dirty="0"/>
              <a:t>имеющие абонентскую</a:t>
            </a:r>
          </a:p>
          <a:p>
            <a:pPr algn="ctr"/>
            <a:r>
              <a:rPr lang="ru-RU" sz="1050" dirty="0"/>
              <a:t> базу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2333493" y="1403058"/>
            <a:ext cx="1091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Казахтелеком</a:t>
            </a:r>
            <a:endParaRPr lang="ru-RU" sz="1200" dirty="0"/>
          </a:p>
        </p:txBody>
      </p:sp>
      <p:sp>
        <p:nvSpPr>
          <p:cNvPr id="233" name="TextBox 232"/>
          <p:cNvSpPr txBox="1"/>
          <p:nvPr/>
        </p:nvSpPr>
        <p:spPr>
          <a:xfrm>
            <a:off x="2625656" y="2398125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TNS+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2371430" y="3465063"/>
            <a:ext cx="1023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Казтранском</a:t>
            </a:r>
            <a:endParaRPr lang="en-US" sz="1200" dirty="0"/>
          </a:p>
        </p:txBody>
      </p:sp>
      <p:sp>
        <p:nvSpPr>
          <p:cNvPr id="235" name="TextBox 234"/>
          <p:cNvSpPr txBox="1"/>
          <p:nvPr/>
        </p:nvSpPr>
        <p:spPr>
          <a:xfrm>
            <a:off x="2186782" y="4325397"/>
            <a:ext cx="1573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Др. международные </a:t>
            </a:r>
          </a:p>
          <a:p>
            <a:pPr algn="ctr"/>
            <a:r>
              <a:rPr lang="ru-RU" sz="1200" dirty="0"/>
              <a:t>операторы</a:t>
            </a:r>
            <a:endParaRPr lang="en-US" sz="1200" dirty="0"/>
          </a:p>
        </p:txBody>
      </p:sp>
      <p:sp>
        <p:nvSpPr>
          <p:cNvPr id="236" name="TextBox 235"/>
          <p:cNvSpPr txBox="1"/>
          <p:nvPr/>
        </p:nvSpPr>
        <p:spPr>
          <a:xfrm>
            <a:off x="5323897" y="1377094"/>
            <a:ext cx="953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Ростелеком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5535293" y="2373469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МТТ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0751" y="3471637"/>
            <a:ext cx="1094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Транстелеком</a:t>
            </a:r>
            <a:endParaRPr lang="ru-RU" sz="1200" dirty="0"/>
          </a:p>
        </p:txBody>
      </p:sp>
      <p:sp>
        <p:nvSpPr>
          <p:cNvPr id="239" name="TextBox 238"/>
          <p:cNvSpPr txBox="1"/>
          <p:nvPr/>
        </p:nvSpPr>
        <p:spPr>
          <a:xfrm>
            <a:off x="5326980" y="4702063"/>
            <a:ext cx="1094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Транстелеком</a:t>
            </a:r>
            <a:endParaRPr lang="ru-RU" sz="1200" dirty="0"/>
          </a:p>
        </p:txBody>
      </p:sp>
      <p:sp>
        <p:nvSpPr>
          <p:cNvPr id="240" name="Овал 239"/>
          <p:cNvSpPr/>
          <p:nvPr/>
        </p:nvSpPr>
        <p:spPr>
          <a:xfrm>
            <a:off x="7019634" y="3248349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1" name="Овал 240"/>
          <p:cNvSpPr/>
          <p:nvPr/>
        </p:nvSpPr>
        <p:spPr>
          <a:xfrm>
            <a:off x="7038268" y="217707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2" name="TextBox 241"/>
          <p:cNvSpPr txBox="1"/>
          <p:nvPr/>
        </p:nvSpPr>
        <p:spPr>
          <a:xfrm>
            <a:off x="6935258" y="2994429"/>
            <a:ext cx="468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МТС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6869234" y="1935742"/>
            <a:ext cx="668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Билайн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6908700" y="981609"/>
            <a:ext cx="589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Теле 2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463584" y="4910526"/>
            <a:ext cx="153439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/>
              <a:t>Др. операторы, </a:t>
            </a:r>
          </a:p>
          <a:p>
            <a:pPr algn="ctr"/>
            <a:r>
              <a:rPr lang="ru-RU" sz="1050" dirty="0"/>
              <a:t>имеющие абонентскую</a:t>
            </a:r>
          </a:p>
          <a:p>
            <a:pPr algn="ctr"/>
            <a:r>
              <a:rPr lang="ru-RU" sz="1050" dirty="0"/>
              <a:t> базу</a:t>
            </a:r>
          </a:p>
        </p:txBody>
      </p:sp>
      <p:sp>
        <p:nvSpPr>
          <p:cNvPr id="247" name="Овал 246"/>
          <p:cNvSpPr/>
          <p:nvPr/>
        </p:nvSpPr>
        <p:spPr>
          <a:xfrm>
            <a:off x="7013570" y="4435806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8" name="TextBox 247"/>
          <p:cNvSpPr txBox="1"/>
          <p:nvPr/>
        </p:nvSpPr>
        <p:spPr>
          <a:xfrm>
            <a:off x="6814186" y="4186593"/>
            <a:ext cx="7788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Мегафон</a:t>
            </a:r>
          </a:p>
        </p:txBody>
      </p:sp>
      <p:cxnSp>
        <p:nvCxnSpPr>
          <p:cNvPr id="250" name="Прямая со стрелкой 249"/>
          <p:cNvCxnSpPr/>
          <p:nvPr/>
        </p:nvCxnSpPr>
        <p:spPr>
          <a:xfrm>
            <a:off x="5243853" y="6566293"/>
            <a:ext cx="363961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3" name="Прямая со стрелкой 252"/>
          <p:cNvCxnSpPr/>
          <p:nvPr/>
        </p:nvCxnSpPr>
        <p:spPr>
          <a:xfrm>
            <a:off x="6664671" y="6575982"/>
            <a:ext cx="409125" cy="5794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4" name="Прямая соединительная линия 1163"/>
          <p:cNvCxnSpPr/>
          <p:nvPr/>
        </p:nvCxnSpPr>
        <p:spPr>
          <a:xfrm>
            <a:off x="120708" y="6182809"/>
            <a:ext cx="889089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103432" y="6193903"/>
            <a:ext cx="15948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/>
              <a:t>Условные обозначения:</a:t>
            </a:r>
            <a:endParaRPr lang="en-US" sz="1050" b="1" dirty="0"/>
          </a:p>
        </p:txBody>
      </p:sp>
      <p:sp>
        <p:nvSpPr>
          <p:cNvPr id="262" name="Овал 261"/>
          <p:cNvSpPr/>
          <p:nvPr/>
        </p:nvSpPr>
        <p:spPr>
          <a:xfrm>
            <a:off x="1949707" y="6477134"/>
            <a:ext cx="197684" cy="192226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3" name="Прямоугольник 262"/>
          <p:cNvSpPr/>
          <p:nvPr/>
        </p:nvSpPr>
        <p:spPr>
          <a:xfrm>
            <a:off x="152380" y="6669360"/>
            <a:ext cx="163156" cy="15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5" name="Улыбающееся лицо 264"/>
          <p:cNvSpPr/>
          <p:nvPr/>
        </p:nvSpPr>
        <p:spPr>
          <a:xfrm>
            <a:off x="135516" y="6415790"/>
            <a:ext cx="180020" cy="165986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6" name="TextBox 265"/>
          <p:cNvSpPr txBox="1"/>
          <p:nvPr/>
        </p:nvSpPr>
        <p:spPr>
          <a:xfrm>
            <a:off x="330724" y="6398610"/>
            <a:ext cx="6222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/>
              <a:t>Абоненты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330724" y="6607060"/>
            <a:ext cx="14959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/>
              <a:t>Местные операторы (мобильные, </a:t>
            </a:r>
          </a:p>
          <a:p>
            <a:r>
              <a:rPr lang="ru-RU" sz="600" dirty="0"/>
              <a:t>городские, имеющие абонентскую базу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2209410" y="6378451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/>
              <a:t>Международные операторы связи, </a:t>
            </a:r>
          </a:p>
          <a:p>
            <a:r>
              <a:rPr lang="ru-RU" sz="600" dirty="0"/>
              <a:t>имеющие лицензию на пропуск </a:t>
            </a:r>
          </a:p>
          <a:p>
            <a:r>
              <a:rPr lang="ru-RU" sz="600" dirty="0"/>
              <a:t>международного интерконнекта</a:t>
            </a:r>
          </a:p>
        </p:txBody>
      </p:sp>
      <p:sp>
        <p:nvSpPr>
          <p:cNvPr id="269" name="Равнобедренный треугольник 268"/>
          <p:cNvSpPr/>
          <p:nvPr/>
        </p:nvSpPr>
        <p:spPr>
          <a:xfrm>
            <a:off x="3652456" y="6460750"/>
            <a:ext cx="245410" cy="20861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TextBox 269"/>
          <p:cNvSpPr txBox="1"/>
          <p:nvPr/>
        </p:nvSpPr>
        <p:spPr>
          <a:xfrm>
            <a:off x="3970452" y="6426555"/>
            <a:ext cx="1353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Узел связи (точка присоединения международных операторов)</a:t>
            </a:r>
          </a:p>
        </p:txBody>
      </p:sp>
      <p:sp>
        <p:nvSpPr>
          <p:cNvPr id="272" name="TextBox 271"/>
          <p:cNvSpPr txBox="1"/>
          <p:nvPr/>
        </p:nvSpPr>
        <p:spPr>
          <a:xfrm>
            <a:off x="5617190" y="6438295"/>
            <a:ext cx="1237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Услуга по пропуску трафика (вариант № 2)</a:t>
            </a:r>
          </a:p>
        </p:txBody>
      </p:sp>
      <p:sp>
        <p:nvSpPr>
          <p:cNvPr id="274" name="TextBox 273"/>
          <p:cNvSpPr txBox="1"/>
          <p:nvPr/>
        </p:nvSpPr>
        <p:spPr>
          <a:xfrm>
            <a:off x="7073796" y="6443276"/>
            <a:ext cx="104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Услуга по пропуску трафика (вариант № 3)</a:t>
            </a:r>
          </a:p>
        </p:txBody>
      </p:sp>
      <p:cxnSp>
        <p:nvCxnSpPr>
          <p:cNvPr id="275" name="Прямая соединительная линия 274"/>
          <p:cNvCxnSpPr/>
          <p:nvPr/>
        </p:nvCxnSpPr>
        <p:spPr>
          <a:xfrm flipH="1">
            <a:off x="7968629" y="6581777"/>
            <a:ext cx="291934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1" name="TextBox 280"/>
          <p:cNvSpPr txBox="1"/>
          <p:nvPr/>
        </p:nvSpPr>
        <p:spPr>
          <a:xfrm>
            <a:off x="8227964" y="6460750"/>
            <a:ext cx="847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Существующее соединение сетей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A9A48F-7D64-B140-AAF4-141F6F80F3A6}"/>
              </a:ext>
            </a:extLst>
          </p:cNvPr>
          <p:cNvSpPr txBox="1"/>
          <p:nvPr/>
        </p:nvSpPr>
        <p:spPr>
          <a:xfrm>
            <a:off x="7100668" y="22674"/>
            <a:ext cx="1898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2</a:t>
            </a:r>
          </a:p>
        </p:txBody>
      </p:sp>
    </p:spTree>
    <p:extLst>
      <p:ext uri="{BB962C8B-B14F-4D97-AF65-F5344CB8AC3E}">
        <p14:creationId xmlns:p14="http://schemas.microsoft.com/office/powerpoint/2010/main" val="2988222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568289" y="750777"/>
            <a:ext cx="299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Российская</a:t>
            </a:r>
            <a:r>
              <a:rPr lang="ru-RU" b="1" dirty="0"/>
              <a:t> </a:t>
            </a:r>
            <a:r>
              <a:rPr lang="ru-RU" b="1" dirty="0">
                <a:solidFill>
                  <a:srgbClr val="002060"/>
                </a:solidFill>
              </a:rPr>
              <a:t>Федерация (РФ)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8961" y="757115"/>
            <a:ext cx="2829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Республика Казахстан (РК)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651889" y="642920"/>
            <a:ext cx="591" cy="478844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181" y="748463"/>
            <a:ext cx="672925" cy="376281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858" y="748463"/>
            <a:ext cx="679238" cy="377089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33" name="Равнобедренный треугольник 32"/>
          <p:cNvSpPr/>
          <p:nvPr/>
        </p:nvSpPr>
        <p:spPr>
          <a:xfrm>
            <a:off x="4488591" y="2759522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4479969" y="4377278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2714796" y="3714276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2714796" y="2653654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714796" y="1644032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2714796" y="4743442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51428" y="167181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161402" y="268143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172158" y="3742062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172158" y="4771227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5673497" y="1387039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5673497" y="3714275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673497" y="494373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7041289" y="138438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4476959" y="1557919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7015768" y="5453645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107504" y="1196752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Улыбающееся лицо 66"/>
          <p:cNvSpPr/>
          <p:nvPr/>
        </p:nvSpPr>
        <p:spPr>
          <a:xfrm>
            <a:off x="107504" y="179202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лыбающееся лицо 67"/>
          <p:cNvSpPr/>
          <p:nvPr/>
        </p:nvSpPr>
        <p:spPr>
          <a:xfrm>
            <a:off x="35337" y="2633449"/>
            <a:ext cx="360040" cy="331972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Улыбающееся лицо 71"/>
          <p:cNvSpPr/>
          <p:nvPr/>
        </p:nvSpPr>
        <p:spPr>
          <a:xfrm>
            <a:off x="110620" y="3152307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Улыбающееся лицо 74"/>
          <p:cNvSpPr/>
          <p:nvPr/>
        </p:nvSpPr>
        <p:spPr>
          <a:xfrm>
            <a:off x="120708" y="357607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Улыбающееся лицо 75"/>
          <p:cNvSpPr/>
          <p:nvPr/>
        </p:nvSpPr>
        <p:spPr>
          <a:xfrm>
            <a:off x="107504" y="4264202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Улыбающееся лицо 76"/>
          <p:cNvSpPr/>
          <p:nvPr/>
        </p:nvSpPr>
        <p:spPr>
          <a:xfrm>
            <a:off x="107504" y="4877818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Улыбающееся лицо 77"/>
          <p:cNvSpPr/>
          <p:nvPr/>
        </p:nvSpPr>
        <p:spPr>
          <a:xfrm>
            <a:off x="103432" y="5529004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Улыбающееся лицо 78"/>
          <p:cNvSpPr/>
          <p:nvPr/>
        </p:nvSpPr>
        <p:spPr>
          <a:xfrm>
            <a:off x="8651935" y="117386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Улыбающееся лицо 79"/>
          <p:cNvSpPr/>
          <p:nvPr/>
        </p:nvSpPr>
        <p:spPr>
          <a:xfrm>
            <a:off x="8651935" y="176574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Улыбающееся лицо 80"/>
          <p:cNvSpPr/>
          <p:nvPr/>
        </p:nvSpPr>
        <p:spPr>
          <a:xfrm>
            <a:off x="8651935" y="2224384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Улыбающееся лицо 81"/>
          <p:cNvSpPr/>
          <p:nvPr/>
        </p:nvSpPr>
        <p:spPr>
          <a:xfrm>
            <a:off x="8645602" y="2735695"/>
            <a:ext cx="360040" cy="331972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Улыбающееся лицо 82"/>
          <p:cNvSpPr/>
          <p:nvPr/>
        </p:nvSpPr>
        <p:spPr>
          <a:xfrm>
            <a:off x="8645602" y="374863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Улыбающееся лицо 83"/>
          <p:cNvSpPr/>
          <p:nvPr/>
        </p:nvSpPr>
        <p:spPr>
          <a:xfrm>
            <a:off x="8668837" y="4377278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Улыбающееся лицо 84"/>
          <p:cNvSpPr/>
          <p:nvPr/>
        </p:nvSpPr>
        <p:spPr>
          <a:xfrm>
            <a:off x="8651935" y="509939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Улыбающееся лицо 85"/>
          <p:cNvSpPr/>
          <p:nvPr/>
        </p:nvSpPr>
        <p:spPr>
          <a:xfrm>
            <a:off x="8668837" y="569499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7" idx="6"/>
            <a:endCxn id="5" idx="1"/>
          </p:cNvCxnSpPr>
          <p:nvPr/>
        </p:nvCxnSpPr>
        <p:spPr>
          <a:xfrm>
            <a:off x="467544" y="1362738"/>
            <a:ext cx="683884" cy="452174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8" idx="6"/>
            <a:endCxn id="46" idx="1"/>
          </p:cNvCxnSpPr>
          <p:nvPr/>
        </p:nvCxnSpPr>
        <p:spPr>
          <a:xfrm>
            <a:off x="395377" y="2799435"/>
            <a:ext cx="766025" cy="25097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6" idx="3"/>
            <a:endCxn id="40" idx="2"/>
          </p:cNvCxnSpPr>
          <p:nvPr/>
        </p:nvCxnSpPr>
        <p:spPr>
          <a:xfrm>
            <a:off x="1469294" y="2824532"/>
            <a:ext cx="1245502" cy="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0" idx="6"/>
            <a:endCxn id="33" idx="1"/>
          </p:cNvCxnSpPr>
          <p:nvPr/>
        </p:nvCxnSpPr>
        <p:spPr>
          <a:xfrm>
            <a:off x="3043386" y="2824534"/>
            <a:ext cx="1531666" cy="63484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33" idx="5"/>
          </p:cNvCxnSpPr>
          <p:nvPr/>
        </p:nvCxnSpPr>
        <p:spPr>
          <a:xfrm>
            <a:off x="4747973" y="2888018"/>
            <a:ext cx="2263094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40" idx="6"/>
            <a:endCxn id="82" idx="2"/>
          </p:cNvCxnSpPr>
          <p:nvPr/>
        </p:nvCxnSpPr>
        <p:spPr>
          <a:xfrm>
            <a:off x="7339657" y="2831373"/>
            <a:ext cx="1305945" cy="7030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25" name="Прямая соединительная линия 1024"/>
          <p:cNvCxnSpPr>
            <a:stCxn id="5" idx="3"/>
            <a:endCxn id="43" idx="2"/>
          </p:cNvCxnSpPr>
          <p:nvPr/>
        </p:nvCxnSpPr>
        <p:spPr>
          <a:xfrm>
            <a:off x="1459320" y="1814912"/>
            <a:ext cx="1255476" cy="0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>
            <a:stCxn id="43" idx="6"/>
            <a:endCxn id="64" idx="1"/>
          </p:cNvCxnSpPr>
          <p:nvPr/>
        </p:nvCxnSpPr>
        <p:spPr>
          <a:xfrm flipV="1">
            <a:off x="3043386" y="1686415"/>
            <a:ext cx="1520034" cy="12849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0" name="Прямая соединительная линия 1029"/>
          <p:cNvCxnSpPr>
            <a:stCxn id="33" idx="2"/>
            <a:endCxn id="38" idx="6"/>
          </p:cNvCxnSpPr>
          <p:nvPr/>
        </p:nvCxnSpPr>
        <p:spPr>
          <a:xfrm flipH="1">
            <a:off x="3043386" y="3016514"/>
            <a:ext cx="1445205" cy="86864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>
            <a:stCxn id="34" idx="1"/>
            <a:endCxn id="45" idx="6"/>
          </p:cNvCxnSpPr>
          <p:nvPr/>
        </p:nvCxnSpPr>
        <p:spPr>
          <a:xfrm flipH="1">
            <a:off x="3043386" y="4505774"/>
            <a:ext cx="1523044" cy="408548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1" name="Прямая соединительная линия 1040"/>
          <p:cNvCxnSpPr>
            <a:stCxn id="38" idx="4"/>
            <a:endCxn id="45" idx="0"/>
          </p:cNvCxnSpPr>
          <p:nvPr/>
        </p:nvCxnSpPr>
        <p:spPr>
          <a:xfrm>
            <a:off x="2879091" y="4056035"/>
            <a:ext cx="0" cy="68740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3" name="Прямая соединительная линия 1042"/>
          <p:cNvCxnSpPr>
            <a:stCxn id="64" idx="5"/>
            <a:endCxn id="50" idx="2"/>
          </p:cNvCxnSpPr>
          <p:nvPr/>
        </p:nvCxnSpPr>
        <p:spPr>
          <a:xfrm flipV="1">
            <a:off x="4736341" y="1557919"/>
            <a:ext cx="937156" cy="12849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7" name="Прямая соединительная линия 1046"/>
          <p:cNvCxnSpPr>
            <a:stCxn id="33" idx="3"/>
            <a:endCxn id="52" idx="2"/>
          </p:cNvCxnSpPr>
          <p:nvPr/>
        </p:nvCxnSpPr>
        <p:spPr>
          <a:xfrm>
            <a:off x="4661513" y="3016514"/>
            <a:ext cx="1011984" cy="86864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9" name="Прямая соединительная линия 1048"/>
          <p:cNvCxnSpPr>
            <a:stCxn id="34" idx="5"/>
            <a:endCxn id="54" idx="1"/>
          </p:cNvCxnSpPr>
          <p:nvPr/>
        </p:nvCxnSpPr>
        <p:spPr>
          <a:xfrm>
            <a:off x="4739351" y="4505774"/>
            <a:ext cx="982267" cy="48801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7" name="Прямая соединительная линия 1056"/>
          <p:cNvCxnSpPr>
            <a:stCxn id="52" idx="2"/>
            <a:endCxn id="34" idx="5"/>
          </p:cNvCxnSpPr>
          <p:nvPr/>
        </p:nvCxnSpPr>
        <p:spPr>
          <a:xfrm flipH="1">
            <a:off x="4739351" y="3885155"/>
            <a:ext cx="934146" cy="62061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1" name="Прямая соединительная линия 1060"/>
          <p:cNvCxnSpPr>
            <a:endCxn id="52" idx="6"/>
          </p:cNvCxnSpPr>
          <p:nvPr/>
        </p:nvCxnSpPr>
        <p:spPr>
          <a:xfrm flipH="1" flipV="1">
            <a:off x="6002087" y="3885155"/>
            <a:ext cx="1023721" cy="72153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3" name="Прямая соединительная линия 1062"/>
          <p:cNvCxnSpPr>
            <a:stCxn id="65" idx="1"/>
            <a:endCxn id="54" idx="6"/>
          </p:cNvCxnSpPr>
          <p:nvPr/>
        </p:nvCxnSpPr>
        <p:spPr>
          <a:xfrm flipH="1" flipV="1">
            <a:off x="6002087" y="5114618"/>
            <a:ext cx="1013681" cy="48212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5" name="Прямая соединительная линия 1064"/>
          <p:cNvCxnSpPr>
            <a:endCxn id="54" idx="6"/>
          </p:cNvCxnSpPr>
          <p:nvPr/>
        </p:nvCxnSpPr>
        <p:spPr>
          <a:xfrm flipH="1">
            <a:off x="6002087" y="4606686"/>
            <a:ext cx="1023721" cy="5079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1" name="Прямая соединительная линия 1080"/>
          <p:cNvCxnSpPr>
            <a:stCxn id="237" idx="0"/>
          </p:cNvCxnSpPr>
          <p:nvPr/>
        </p:nvCxnSpPr>
        <p:spPr>
          <a:xfrm flipH="1">
            <a:off x="7179755" y="3041294"/>
            <a:ext cx="7015" cy="1422298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9" name="Прямая соединительная линия 1088"/>
          <p:cNvCxnSpPr>
            <a:endCxn id="65" idx="0"/>
          </p:cNvCxnSpPr>
          <p:nvPr/>
        </p:nvCxnSpPr>
        <p:spPr>
          <a:xfrm flipH="1">
            <a:off x="7169714" y="4749780"/>
            <a:ext cx="10040" cy="7038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5" name="Прямая соединительная линия 1094"/>
          <p:cNvCxnSpPr>
            <a:stCxn id="58" idx="3"/>
            <a:endCxn id="79" idx="2"/>
          </p:cNvCxnSpPr>
          <p:nvPr/>
        </p:nvCxnSpPr>
        <p:spPr>
          <a:xfrm flipV="1">
            <a:off x="7349181" y="1339846"/>
            <a:ext cx="1302754" cy="18763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7" name="Прямая соединительная линия 1096"/>
          <p:cNvCxnSpPr>
            <a:stCxn id="58" idx="3"/>
            <a:endCxn id="80" idx="2"/>
          </p:cNvCxnSpPr>
          <p:nvPr/>
        </p:nvCxnSpPr>
        <p:spPr>
          <a:xfrm>
            <a:off x="7349181" y="1527482"/>
            <a:ext cx="1302754" cy="40425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9" name="Прямая соединительная линия 1098"/>
          <p:cNvCxnSpPr>
            <a:stCxn id="240" idx="6"/>
            <a:endCxn id="81" idx="2"/>
          </p:cNvCxnSpPr>
          <p:nvPr/>
        </p:nvCxnSpPr>
        <p:spPr>
          <a:xfrm flipV="1">
            <a:off x="7339657" y="2390370"/>
            <a:ext cx="1312278" cy="44100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3" name="Прямая соединительная линия 1102"/>
          <p:cNvCxnSpPr>
            <a:endCxn id="83" idx="2"/>
          </p:cNvCxnSpPr>
          <p:nvPr/>
        </p:nvCxnSpPr>
        <p:spPr>
          <a:xfrm flipV="1">
            <a:off x="7333700" y="3914622"/>
            <a:ext cx="1311902" cy="69206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5" name="Прямая соединительная линия 1104"/>
          <p:cNvCxnSpPr>
            <a:endCxn id="84" idx="2"/>
          </p:cNvCxnSpPr>
          <p:nvPr/>
        </p:nvCxnSpPr>
        <p:spPr>
          <a:xfrm flipV="1">
            <a:off x="7333700" y="4543264"/>
            <a:ext cx="1335137" cy="6342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7" name="Прямая соединительная линия 1106"/>
          <p:cNvCxnSpPr>
            <a:stCxn id="65" idx="3"/>
            <a:endCxn id="86" idx="2"/>
          </p:cNvCxnSpPr>
          <p:nvPr/>
        </p:nvCxnSpPr>
        <p:spPr>
          <a:xfrm>
            <a:off x="7323660" y="5596739"/>
            <a:ext cx="1345177" cy="26423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9" name="Прямая соединительная линия 1108"/>
          <p:cNvCxnSpPr>
            <a:stCxn id="65" idx="3"/>
            <a:endCxn id="85" idx="2"/>
          </p:cNvCxnSpPr>
          <p:nvPr/>
        </p:nvCxnSpPr>
        <p:spPr>
          <a:xfrm flipV="1">
            <a:off x="7323660" y="5265382"/>
            <a:ext cx="1328275" cy="33135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1" name="Прямая соединительная линия 1110"/>
          <p:cNvCxnSpPr>
            <a:stCxn id="50" idx="6"/>
            <a:endCxn id="58" idx="1"/>
          </p:cNvCxnSpPr>
          <p:nvPr/>
        </p:nvCxnSpPr>
        <p:spPr>
          <a:xfrm flipV="1">
            <a:off x="6002087" y="1527482"/>
            <a:ext cx="1039202" cy="3043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4" name="Прямая соединительная линия 1113"/>
          <p:cNvCxnSpPr>
            <a:stCxn id="43" idx="4"/>
            <a:endCxn id="40" idx="0"/>
          </p:cNvCxnSpPr>
          <p:nvPr/>
        </p:nvCxnSpPr>
        <p:spPr>
          <a:xfrm>
            <a:off x="2879091" y="1985791"/>
            <a:ext cx="0" cy="66786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7" name="Прямая соединительная линия 1116"/>
          <p:cNvCxnSpPr>
            <a:stCxn id="43" idx="3"/>
            <a:endCxn id="46" idx="3"/>
          </p:cNvCxnSpPr>
          <p:nvPr/>
        </p:nvCxnSpPr>
        <p:spPr>
          <a:xfrm flipH="1">
            <a:off x="1469294" y="1935742"/>
            <a:ext cx="1293623" cy="88879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1" name="Прямая соединительная линия 1120"/>
          <p:cNvCxnSpPr>
            <a:stCxn id="38" idx="2"/>
            <a:endCxn id="46" idx="2"/>
          </p:cNvCxnSpPr>
          <p:nvPr/>
        </p:nvCxnSpPr>
        <p:spPr>
          <a:xfrm flipH="1" flipV="1">
            <a:off x="1315348" y="2967626"/>
            <a:ext cx="1399448" cy="91753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3" name="Прямая соединительная линия 1122"/>
          <p:cNvCxnSpPr>
            <a:stCxn id="38" idx="2"/>
            <a:endCxn id="48" idx="3"/>
          </p:cNvCxnSpPr>
          <p:nvPr/>
        </p:nvCxnSpPr>
        <p:spPr>
          <a:xfrm flipH="1">
            <a:off x="1480050" y="3885156"/>
            <a:ext cx="1234746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5" name="Прямая соединительная линия 1124"/>
          <p:cNvCxnSpPr>
            <a:stCxn id="45" idx="2"/>
            <a:endCxn id="49" idx="3"/>
          </p:cNvCxnSpPr>
          <p:nvPr/>
        </p:nvCxnSpPr>
        <p:spPr>
          <a:xfrm flipH="1" flipV="1">
            <a:off x="1480050" y="4914321"/>
            <a:ext cx="1234746" cy="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7" name="Прямая соединительная линия 1126"/>
          <p:cNvCxnSpPr>
            <a:stCxn id="38" idx="2"/>
            <a:endCxn id="49" idx="3"/>
          </p:cNvCxnSpPr>
          <p:nvPr/>
        </p:nvCxnSpPr>
        <p:spPr>
          <a:xfrm flipH="1">
            <a:off x="1480050" y="3885156"/>
            <a:ext cx="1234746" cy="10291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1" name="Прямая соединительная линия 1130"/>
          <p:cNvCxnSpPr>
            <a:stCxn id="5" idx="2"/>
            <a:endCxn id="46" idx="0"/>
          </p:cNvCxnSpPr>
          <p:nvPr/>
        </p:nvCxnSpPr>
        <p:spPr>
          <a:xfrm>
            <a:off x="1305374" y="1958006"/>
            <a:ext cx="9974" cy="7234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3" name="Прямая соединительная линия 1132"/>
          <p:cNvCxnSpPr>
            <a:stCxn id="46" idx="2"/>
            <a:endCxn id="48" idx="0"/>
          </p:cNvCxnSpPr>
          <p:nvPr/>
        </p:nvCxnSpPr>
        <p:spPr>
          <a:xfrm>
            <a:off x="1315348" y="2967626"/>
            <a:ext cx="10756" cy="77443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5" name="Прямая соединительная линия 1134"/>
          <p:cNvCxnSpPr>
            <a:stCxn id="48" idx="2"/>
            <a:endCxn id="49" idx="0"/>
          </p:cNvCxnSpPr>
          <p:nvPr/>
        </p:nvCxnSpPr>
        <p:spPr>
          <a:xfrm>
            <a:off x="1326104" y="4028250"/>
            <a:ext cx="0" cy="74297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7" name="Прямая соединительная линия 1136"/>
          <p:cNvCxnSpPr>
            <a:stCxn id="5" idx="1"/>
            <a:endCxn id="67" idx="6"/>
          </p:cNvCxnSpPr>
          <p:nvPr/>
        </p:nvCxnSpPr>
        <p:spPr>
          <a:xfrm flipH="1">
            <a:off x="467544" y="1814912"/>
            <a:ext cx="683884" cy="14309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9" name="Прямая соединительная линия 1138"/>
          <p:cNvCxnSpPr>
            <a:stCxn id="46" idx="1"/>
            <a:endCxn id="72" idx="6"/>
          </p:cNvCxnSpPr>
          <p:nvPr/>
        </p:nvCxnSpPr>
        <p:spPr>
          <a:xfrm flipH="1">
            <a:off x="470660" y="2824532"/>
            <a:ext cx="690742" cy="49376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1" name="Прямая соединительная линия 1140"/>
          <p:cNvCxnSpPr>
            <a:stCxn id="48" idx="1"/>
            <a:endCxn id="75" idx="6"/>
          </p:cNvCxnSpPr>
          <p:nvPr/>
        </p:nvCxnSpPr>
        <p:spPr>
          <a:xfrm flipH="1" flipV="1">
            <a:off x="480748" y="3742062"/>
            <a:ext cx="691410" cy="14309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3" name="Прямая соединительная линия 1142"/>
          <p:cNvCxnSpPr>
            <a:stCxn id="48" idx="1"/>
            <a:endCxn id="76" idx="6"/>
          </p:cNvCxnSpPr>
          <p:nvPr/>
        </p:nvCxnSpPr>
        <p:spPr>
          <a:xfrm flipH="1">
            <a:off x="467544" y="3885156"/>
            <a:ext cx="704614" cy="5450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5" name="Прямая соединительная линия 1144"/>
          <p:cNvCxnSpPr>
            <a:stCxn id="49" idx="1"/>
            <a:endCxn id="77" idx="6"/>
          </p:cNvCxnSpPr>
          <p:nvPr/>
        </p:nvCxnSpPr>
        <p:spPr>
          <a:xfrm flipH="1">
            <a:off x="467544" y="4914321"/>
            <a:ext cx="704614" cy="12948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7" name="Прямая соединительная линия 1146"/>
          <p:cNvCxnSpPr>
            <a:stCxn id="49" idx="1"/>
            <a:endCxn id="78" idx="6"/>
          </p:cNvCxnSpPr>
          <p:nvPr/>
        </p:nvCxnSpPr>
        <p:spPr>
          <a:xfrm flipH="1">
            <a:off x="463472" y="4914321"/>
            <a:ext cx="708686" cy="78066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6" name="TextBox 1155"/>
          <p:cNvSpPr txBox="1"/>
          <p:nvPr/>
        </p:nvSpPr>
        <p:spPr>
          <a:xfrm>
            <a:off x="807450" y="1423418"/>
            <a:ext cx="1150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Городская сеть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1034533" y="3019383"/>
            <a:ext cx="561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Кселл</a:t>
            </a:r>
            <a:endParaRPr lang="ru-RU" sz="1200" dirty="0"/>
          </a:p>
        </p:txBody>
      </p:sp>
      <p:sp>
        <p:nvSpPr>
          <p:cNvPr id="230" name="TextBox 229"/>
          <p:cNvSpPr txBox="1"/>
          <p:nvPr/>
        </p:nvSpPr>
        <p:spPr>
          <a:xfrm>
            <a:off x="1029546" y="3457494"/>
            <a:ext cx="668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Билайн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615314" y="5043804"/>
            <a:ext cx="153439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/>
              <a:t>Др. операторы, </a:t>
            </a:r>
          </a:p>
          <a:p>
            <a:pPr algn="ctr"/>
            <a:r>
              <a:rPr lang="ru-RU" sz="1050" dirty="0"/>
              <a:t>имеющие абонентскую</a:t>
            </a:r>
          </a:p>
          <a:p>
            <a:pPr algn="ctr"/>
            <a:r>
              <a:rPr lang="ru-RU" sz="1050" dirty="0"/>
              <a:t> базу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2333493" y="1403058"/>
            <a:ext cx="1091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Казахтелеком</a:t>
            </a:r>
            <a:endParaRPr lang="ru-RU" sz="1200" dirty="0"/>
          </a:p>
        </p:txBody>
      </p:sp>
      <p:sp>
        <p:nvSpPr>
          <p:cNvPr id="233" name="TextBox 232"/>
          <p:cNvSpPr txBox="1"/>
          <p:nvPr/>
        </p:nvSpPr>
        <p:spPr>
          <a:xfrm>
            <a:off x="2630032" y="3067667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TNS+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2371430" y="3465063"/>
            <a:ext cx="1023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Казтранском</a:t>
            </a:r>
            <a:endParaRPr lang="en-US" sz="1200" dirty="0"/>
          </a:p>
        </p:txBody>
      </p:sp>
      <p:sp>
        <p:nvSpPr>
          <p:cNvPr id="235" name="TextBox 234"/>
          <p:cNvSpPr txBox="1"/>
          <p:nvPr/>
        </p:nvSpPr>
        <p:spPr>
          <a:xfrm>
            <a:off x="2186782" y="4325397"/>
            <a:ext cx="1573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Др. международные </a:t>
            </a:r>
          </a:p>
          <a:p>
            <a:pPr algn="ctr"/>
            <a:r>
              <a:rPr lang="ru-RU" sz="1200" dirty="0"/>
              <a:t>операторы</a:t>
            </a:r>
            <a:endParaRPr lang="en-US" sz="1200" dirty="0"/>
          </a:p>
        </p:txBody>
      </p:sp>
      <p:sp>
        <p:nvSpPr>
          <p:cNvPr id="236" name="TextBox 235"/>
          <p:cNvSpPr txBox="1"/>
          <p:nvPr/>
        </p:nvSpPr>
        <p:spPr>
          <a:xfrm>
            <a:off x="5360898" y="1146419"/>
            <a:ext cx="953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Ростелеком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952314" y="3041294"/>
            <a:ext cx="468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МТС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0751" y="3471637"/>
            <a:ext cx="1094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Транстелеком</a:t>
            </a:r>
            <a:endParaRPr lang="ru-RU" sz="1200" dirty="0"/>
          </a:p>
        </p:txBody>
      </p:sp>
      <p:sp>
        <p:nvSpPr>
          <p:cNvPr id="239" name="TextBox 238"/>
          <p:cNvSpPr txBox="1"/>
          <p:nvPr/>
        </p:nvSpPr>
        <p:spPr>
          <a:xfrm>
            <a:off x="5326980" y="4702063"/>
            <a:ext cx="1094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Транстелеком</a:t>
            </a:r>
            <a:endParaRPr lang="ru-RU" sz="1200" dirty="0"/>
          </a:p>
        </p:txBody>
      </p:sp>
      <p:sp>
        <p:nvSpPr>
          <p:cNvPr id="240" name="Овал 239"/>
          <p:cNvSpPr/>
          <p:nvPr/>
        </p:nvSpPr>
        <p:spPr>
          <a:xfrm>
            <a:off x="7011067" y="2660493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4" name="TextBox 243"/>
          <p:cNvSpPr txBox="1"/>
          <p:nvPr/>
        </p:nvSpPr>
        <p:spPr>
          <a:xfrm>
            <a:off x="6908700" y="981609"/>
            <a:ext cx="589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Теле 2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463584" y="4910526"/>
            <a:ext cx="153439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/>
              <a:t>Др. операторы, </a:t>
            </a:r>
          </a:p>
          <a:p>
            <a:pPr algn="ctr"/>
            <a:r>
              <a:rPr lang="ru-RU" sz="1050" dirty="0"/>
              <a:t>имеющие абонентскую</a:t>
            </a:r>
          </a:p>
          <a:p>
            <a:pPr algn="ctr"/>
            <a:r>
              <a:rPr lang="ru-RU" sz="1050" dirty="0"/>
              <a:t> базу</a:t>
            </a:r>
          </a:p>
        </p:txBody>
      </p:sp>
      <p:sp>
        <p:nvSpPr>
          <p:cNvPr id="247" name="Овал 246"/>
          <p:cNvSpPr/>
          <p:nvPr/>
        </p:nvSpPr>
        <p:spPr>
          <a:xfrm>
            <a:off x="7013570" y="4435806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8" name="TextBox 247"/>
          <p:cNvSpPr txBox="1"/>
          <p:nvPr/>
        </p:nvSpPr>
        <p:spPr>
          <a:xfrm>
            <a:off x="6814186" y="4186593"/>
            <a:ext cx="7788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Мегафон</a:t>
            </a:r>
          </a:p>
        </p:txBody>
      </p:sp>
      <p:cxnSp>
        <p:nvCxnSpPr>
          <p:cNvPr id="250" name="Прямая со стрелкой 249"/>
          <p:cNvCxnSpPr/>
          <p:nvPr/>
        </p:nvCxnSpPr>
        <p:spPr>
          <a:xfrm>
            <a:off x="5160633" y="6566293"/>
            <a:ext cx="363961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4" name="Прямая соединительная линия 1163"/>
          <p:cNvCxnSpPr/>
          <p:nvPr/>
        </p:nvCxnSpPr>
        <p:spPr>
          <a:xfrm>
            <a:off x="120708" y="6182809"/>
            <a:ext cx="889089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103432" y="6193903"/>
            <a:ext cx="15948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/>
              <a:t>Условные обозначения:</a:t>
            </a:r>
            <a:endParaRPr lang="en-US" sz="1050" b="1" dirty="0"/>
          </a:p>
        </p:txBody>
      </p:sp>
      <p:sp>
        <p:nvSpPr>
          <p:cNvPr id="262" name="Овал 261"/>
          <p:cNvSpPr/>
          <p:nvPr/>
        </p:nvSpPr>
        <p:spPr>
          <a:xfrm>
            <a:off x="1949707" y="6477134"/>
            <a:ext cx="197684" cy="192226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3" name="Прямоугольник 262"/>
          <p:cNvSpPr/>
          <p:nvPr/>
        </p:nvSpPr>
        <p:spPr>
          <a:xfrm>
            <a:off x="152380" y="6669360"/>
            <a:ext cx="163156" cy="15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5" name="Улыбающееся лицо 264"/>
          <p:cNvSpPr/>
          <p:nvPr/>
        </p:nvSpPr>
        <p:spPr>
          <a:xfrm>
            <a:off x="135516" y="6415790"/>
            <a:ext cx="180020" cy="165986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6" name="TextBox 265"/>
          <p:cNvSpPr txBox="1"/>
          <p:nvPr/>
        </p:nvSpPr>
        <p:spPr>
          <a:xfrm>
            <a:off x="330724" y="6398610"/>
            <a:ext cx="6222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/>
              <a:t>Абоненты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330724" y="6607060"/>
            <a:ext cx="14959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/>
              <a:t>Местные операторы (мобильные, </a:t>
            </a:r>
          </a:p>
          <a:p>
            <a:r>
              <a:rPr lang="ru-RU" sz="600" dirty="0"/>
              <a:t>городские, имеющие абонентскую базу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2209410" y="6378451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/>
              <a:t>Международные операторы связи, </a:t>
            </a:r>
          </a:p>
          <a:p>
            <a:r>
              <a:rPr lang="ru-RU" sz="600" dirty="0"/>
              <a:t>имеющие лицензию на пропуск </a:t>
            </a:r>
          </a:p>
          <a:p>
            <a:r>
              <a:rPr lang="ru-RU" sz="600" dirty="0"/>
              <a:t>международного интерконнекта</a:t>
            </a:r>
          </a:p>
        </p:txBody>
      </p:sp>
      <p:sp>
        <p:nvSpPr>
          <p:cNvPr id="269" name="Равнобедренный треугольник 268"/>
          <p:cNvSpPr/>
          <p:nvPr/>
        </p:nvSpPr>
        <p:spPr>
          <a:xfrm>
            <a:off x="3652456" y="6460750"/>
            <a:ext cx="245410" cy="20861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TextBox 269"/>
          <p:cNvSpPr txBox="1"/>
          <p:nvPr/>
        </p:nvSpPr>
        <p:spPr>
          <a:xfrm>
            <a:off x="3970452" y="6426555"/>
            <a:ext cx="1353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Узел связи (точка присоединения международных операторов)</a:t>
            </a:r>
          </a:p>
        </p:txBody>
      </p:sp>
      <p:sp>
        <p:nvSpPr>
          <p:cNvPr id="272" name="TextBox 271"/>
          <p:cNvSpPr txBox="1"/>
          <p:nvPr/>
        </p:nvSpPr>
        <p:spPr>
          <a:xfrm>
            <a:off x="5524594" y="6438295"/>
            <a:ext cx="1237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Услуга по пропуску трафика (вариант № 2)</a:t>
            </a:r>
          </a:p>
        </p:txBody>
      </p:sp>
      <p:cxnSp>
        <p:nvCxnSpPr>
          <p:cNvPr id="275" name="Прямая соединительная линия 274"/>
          <p:cNvCxnSpPr/>
          <p:nvPr/>
        </p:nvCxnSpPr>
        <p:spPr>
          <a:xfrm flipH="1">
            <a:off x="7968629" y="6581777"/>
            <a:ext cx="291934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1" name="TextBox 280"/>
          <p:cNvSpPr txBox="1"/>
          <p:nvPr/>
        </p:nvSpPr>
        <p:spPr>
          <a:xfrm>
            <a:off x="8260563" y="6460750"/>
            <a:ext cx="847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Существующее соединение сетей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9409" y="18451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b="1" i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Договорные отношения и порядок взаиморасчетов операторов связи (на примере  совершаемого вызова от абонента Республики Казахстан до абонента Российской Федерации</a:t>
            </a:r>
          </a:p>
        </p:txBody>
      </p:sp>
      <p:sp>
        <p:nvSpPr>
          <p:cNvPr id="3" name="Выгнутая вверх стрелка 2"/>
          <p:cNvSpPr/>
          <p:nvPr/>
        </p:nvSpPr>
        <p:spPr>
          <a:xfrm>
            <a:off x="1333100" y="2255062"/>
            <a:ext cx="1515159" cy="320420"/>
          </a:xfrm>
          <a:prstGeom prst="curved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1" name="Выгнутая вверх стрелка 130"/>
          <p:cNvSpPr/>
          <p:nvPr/>
        </p:nvSpPr>
        <p:spPr>
          <a:xfrm>
            <a:off x="2878050" y="2263755"/>
            <a:ext cx="4413486" cy="292601"/>
          </a:xfrm>
          <a:prstGeom prst="curvedDownArrow">
            <a:avLst>
              <a:gd name="adj1" fmla="val 50000"/>
              <a:gd name="adj2" fmla="val 144502"/>
              <a:gd name="adj3" fmla="val 250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62" name="Прямая соединительная линия 161"/>
          <p:cNvCxnSpPr>
            <a:stCxn id="50" idx="5"/>
            <a:endCxn id="240" idx="2"/>
          </p:cNvCxnSpPr>
          <p:nvPr/>
        </p:nvCxnSpPr>
        <p:spPr>
          <a:xfrm>
            <a:off x="5953966" y="1678749"/>
            <a:ext cx="1057101" cy="115262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Выгнутая вверх стрелка 166"/>
          <p:cNvSpPr/>
          <p:nvPr/>
        </p:nvSpPr>
        <p:spPr>
          <a:xfrm>
            <a:off x="233958" y="2330990"/>
            <a:ext cx="1044275" cy="244491"/>
          </a:xfrm>
          <a:prstGeom prst="curved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142" name="Прямая соединительная линия 1141"/>
          <p:cNvCxnSpPr>
            <a:stCxn id="240" idx="0"/>
            <a:endCxn id="58" idx="2"/>
          </p:cNvCxnSpPr>
          <p:nvPr/>
        </p:nvCxnSpPr>
        <p:spPr>
          <a:xfrm flipV="1">
            <a:off x="7175362" y="1670576"/>
            <a:ext cx="19873" cy="98991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Выгнутая вверх стрелка 176"/>
          <p:cNvSpPr/>
          <p:nvPr/>
        </p:nvSpPr>
        <p:spPr>
          <a:xfrm>
            <a:off x="6514614" y="6419992"/>
            <a:ext cx="423841" cy="292601"/>
          </a:xfrm>
          <a:prstGeom prst="curved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50" name="TextBox 1149"/>
          <p:cNvSpPr txBox="1"/>
          <p:nvPr/>
        </p:nvSpPr>
        <p:spPr>
          <a:xfrm>
            <a:off x="388382" y="2018242"/>
            <a:ext cx="937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21 </a:t>
            </a:r>
            <a:r>
              <a:rPr lang="ru-RU" b="1" i="1" dirty="0" err="1"/>
              <a:t>руб</a:t>
            </a:r>
            <a:endParaRPr lang="ru-RU" b="1" i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4761623" y="1950390"/>
            <a:ext cx="937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18 </a:t>
            </a:r>
            <a:r>
              <a:rPr lang="ru-RU" b="1" i="1" dirty="0" err="1"/>
              <a:t>руб</a:t>
            </a:r>
            <a:endParaRPr lang="ru-RU" b="1" i="1" dirty="0"/>
          </a:p>
        </p:txBody>
      </p:sp>
      <p:sp>
        <p:nvSpPr>
          <p:cNvPr id="180" name="TextBox 179"/>
          <p:cNvSpPr txBox="1"/>
          <p:nvPr/>
        </p:nvSpPr>
        <p:spPr>
          <a:xfrm>
            <a:off x="1717921" y="1987430"/>
            <a:ext cx="937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20 </a:t>
            </a:r>
            <a:r>
              <a:rPr lang="ru-RU" b="1" i="1" dirty="0" err="1"/>
              <a:t>руб</a:t>
            </a:r>
            <a:endParaRPr lang="ru-RU" b="1" i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7011067" y="6461270"/>
            <a:ext cx="1237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Договорные отношения и взаиморасчёты между операторами</a:t>
            </a:r>
          </a:p>
        </p:txBody>
      </p:sp>
    </p:spTree>
    <p:extLst>
      <p:ext uri="{BB962C8B-B14F-4D97-AF65-F5344CB8AC3E}">
        <p14:creationId xmlns:p14="http://schemas.microsoft.com/office/powerpoint/2010/main" val="199837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568289" y="750777"/>
            <a:ext cx="299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Российская</a:t>
            </a:r>
            <a:r>
              <a:rPr lang="ru-RU" b="1" dirty="0"/>
              <a:t> </a:t>
            </a:r>
            <a:r>
              <a:rPr lang="ru-RU" b="1" dirty="0">
                <a:solidFill>
                  <a:srgbClr val="002060"/>
                </a:solidFill>
              </a:rPr>
              <a:t>Федерация (РФ)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8961" y="757115"/>
            <a:ext cx="2829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Республика Казахстан (РК)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651889" y="642920"/>
            <a:ext cx="591" cy="478844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181" y="748463"/>
            <a:ext cx="672925" cy="376281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858" y="748463"/>
            <a:ext cx="679238" cy="377089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28" name="TextBox 27"/>
          <p:cNvSpPr txBox="1"/>
          <p:nvPr/>
        </p:nvSpPr>
        <p:spPr>
          <a:xfrm>
            <a:off x="107504" y="44624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b="1" i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Элементы услуги по пропуску международного трафика (интерконнекта) (на примере совершаемого вызова от абонента Республики Казахстан до абонента Российской Федерации)</a:t>
            </a:r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4479969" y="3157717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4479969" y="4377278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2714796" y="3714276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2714796" y="2653654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714796" y="1644032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2714796" y="4743442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51428" y="167181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161402" y="2681438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172158" y="3742062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172158" y="4771227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5639609" y="167181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5639609" y="2653653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5673497" y="3714275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673497" y="494373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7048617" y="1196752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4468597" y="2090966"/>
            <a:ext cx="345843" cy="25699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7015768" y="5453645"/>
            <a:ext cx="307892" cy="2861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107504" y="1196752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Улыбающееся лицо 66"/>
          <p:cNvSpPr/>
          <p:nvPr/>
        </p:nvSpPr>
        <p:spPr>
          <a:xfrm>
            <a:off x="107504" y="179202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лыбающееся лицо 67"/>
          <p:cNvSpPr/>
          <p:nvPr/>
        </p:nvSpPr>
        <p:spPr>
          <a:xfrm>
            <a:off x="107504" y="2354190"/>
            <a:ext cx="360040" cy="331972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Улыбающееся лицо 71"/>
          <p:cNvSpPr/>
          <p:nvPr/>
        </p:nvSpPr>
        <p:spPr>
          <a:xfrm>
            <a:off x="107504" y="2928485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Улыбающееся лицо 74"/>
          <p:cNvSpPr/>
          <p:nvPr/>
        </p:nvSpPr>
        <p:spPr>
          <a:xfrm>
            <a:off x="120708" y="357607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Улыбающееся лицо 75"/>
          <p:cNvSpPr/>
          <p:nvPr/>
        </p:nvSpPr>
        <p:spPr>
          <a:xfrm>
            <a:off x="107504" y="4264202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Улыбающееся лицо 76"/>
          <p:cNvSpPr/>
          <p:nvPr/>
        </p:nvSpPr>
        <p:spPr>
          <a:xfrm>
            <a:off x="107504" y="4877818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Улыбающееся лицо 77"/>
          <p:cNvSpPr/>
          <p:nvPr/>
        </p:nvSpPr>
        <p:spPr>
          <a:xfrm>
            <a:off x="103432" y="5529004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Улыбающееся лицо 78"/>
          <p:cNvSpPr/>
          <p:nvPr/>
        </p:nvSpPr>
        <p:spPr>
          <a:xfrm>
            <a:off x="8651935" y="117386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Улыбающееся лицо 79"/>
          <p:cNvSpPr/>
          <p:nvPr/>
        </p:nvSpPr>
        <p:spPr>
          <a:xfrm>
            <a:off x="8651935" y="176574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Улыбающееся лицо 80"/>
          <p:cNvSpPr/>
          <p:nvPr/>
        </p:nvSpPr>
        <p:spPr>
          <a:xfrm>
            <a:off x="8651935" y="239037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Улыбающееся лицо 81"/>
          <p:cNvSpPr/>
          <p:nvPr/>
        </p:nvSpPr>
        <p:spPr>
          <a:xfrm>
            <a:off x="8651935" y="3040181"/>
            <a:ext cx="360040" cy="331972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Улыбающееся лицо 82"/>
          <p:cNvSpPr/>
          <p:nvPr/>
        </p:nvSpPr>
        <p:spPr>
          <a:xfrm>
            <a:off x="8645602" y="374863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Улыбающееся лицо 83"/>
          <p:cNvSpPr/>
          <p:nvPr/>
        </p:nvSpPr>
        <p:spPr>
          <a:xfrm>
            <a:off x="8668837" y="4377278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Улыбающееся лицо 84"/>
          <p:cNvSpPr/>
          <p:nvPr/>
        </p:nvSpPr>
        <p:spPr>
          <a:xfrm>
            <a:off x="8651935" y="5099396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Улыбающееся лицо 85"/>
          <p:cNvSpPr/>
          <p:nvPr/>
        </p:nvSpPr>
        <p:spPr>
          <a:xfrm>
            <a:off x="8668837" y="5694990"/>
            <a:ext cx="360040" cy="331972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7" idx="6"/>
            <a:endCxn id="5" idx="1"/>
          </p:cNvCxnSpPr>
          <p:nvPr/>
        </p:nvCxnSpPr>
        <p:spPr>
          <a:xfrm>
            <a:off x="467544" y="1362738"/>
            <a:ext cx="683884" cy="452174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8" idx="6"/>
            <a:endCxn id="46" idx="1"/>
          </p:cNvCxnSpPr>
          <p:nvPr/>
        </p:nvCxnSpPr>
        <p:spPr>
          <a:xfrm>
            <a:off x="467544" y="2520176"/>
            <a:ext cx="693858" cy="30435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6" idx="3"/>
            <a:endCxn id="40" idx="2"/>
          </p:cNvCxnSpPr>
          <p:nvPr/>
        </p:nvCxnSpPr>
        <p:spPr>
          <a:xfrm>
            <a:off x="1469294" y="2824532"/>
            <a:ext cx="1245502" cy="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0" idx="6"/>
            <a:endCxn id="33" idx="1"/>
          </p:cNvCxnSpPr>
          <p:nvPr/>
        </p:nvCxnSpPr>
        <p:spPr>
          <a:xfrm>
            <a:off x="3043386" y="2824534"/>
            <a:ext cx="1523044" cy="461679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33" idx="5"/>
          </p:cNvCxnSpPr>
          <p:nvPr/>
        </p:nvCxnSpPr>
        <p:spPr>
          <a:xfrm>
            <a:off x="4739351" y="3286213"/>
            <a:ext cx="2292414" cy="141865"/>
          </a:xfrm>
          <a:prstGeom prst="straightConnector1">
            <a:avLst/>
          </a:prstGeom>
          <a:ln w="38100">
            <a:solidFill>
              <a:srgbClr val="7030A0"/>
            </a:solidFill>
            <a:prstDash val="soli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82" idx="2"/>
          </p:cNvCxnSpPr>
          <p:nvPr/>
        </p:nvCxnSpPr>
        <p:spPr>
          <a:xfrm flipV="1">
            <a:off x="7339657" y="3206167"/>
            <a:ext cx="1312278" cy="221911"/>
          </a:xfrm>
          <a:prstGeom prst="straightConnector1">
            <a:avLst/>
          </a:prstGeom>
          <a:ln w="38100">
            <a:solidFill>
              <a:srgbClr val="7030A0"/>
            </a:solidFill>
            <a:prstDash val="soli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25" name="Прямая соединительная линия 1024"/>
          <p:cNvCxnSpPr>
            <a:stCxn id="5" idx="3"/>
            <a:endCxn id="43" idx="2"/>
          </p:cNvCxnSpPr>
          <p:nvPr/>
        </p:nvCxnSpPr>
        <p:spPr>
          <a:xfrm>
            <a:off x="1459320" y="1814912"/>
            <a:ext cx="1255476" cy="0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>
            <a:endCxn id="64" idx="1"/>
          </p:cNvCxnSpPr>
          <p:nvPr/>
        </p:nvCxnSpPr>
        <p:spPr>
          <a:xfrm>
            <a:off x="3043386" y="1842697"/>
            <a:ext cx="1511672" cy="3767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0" name="Прямая соединительная линия 1029"/>
          <p:cNvCxnSpPr>
            <a:stCxn id="33" idx="2"/>
          </p:cNvCxnSpPr>
          <p:nvPr/>
        </p:nvCxnSpPr>
        <p:spPr>
          <a:xfrm flipH="1">
            <a:off x="3019522" y="3414709"/>
            <a:ext cx="1460447" cy="45119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>
            <a:stCxn id="34" idx="1"/>
            <a:endCxn id="45" idx="6"/>
          </p:cNvCxnSpPr>
          <p:nvPr/>
        </p:nvCxnSpPr>
        <p:spPr>
          <a:xfrm flipH="1">
            <a:off x="3043386" y="4505774"/>
            <a:ext cx="1523044" cy="408548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1" name="Прямая соединительная линия 1040"/>
          <p:cNvCxnSpPr>
            <a:stCxn id="38" idx="4"/>
            <a:endCxn id="45" idx="0"/>
          </p:cNvCxnSpPr>
          <p:nvPr/>
        </p:nvCxnSpPr>
        <p:spPr>
          <a:xfrm>
            <a:off x="2879091" y="4056035"/>
            <a:ext cx="0" cy="68740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3" name="Прямая соединительная линия 1042"/>
          <p:cNvCxnSpPr>
            <a:stCxn id="64" idx="5"/>
            <a:endCxn id="50" idx="2"/>
          </p:cNvCxnSpPr>
          <p:nvPr/>
        </p:nvCxnSpPr>
        <p:spPr>
          <a:xfrm flipV="1">
            <a:off x="4727979" y="1842698"/>
            <a:ext cx="911630" cy="37676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7" name="Прямая соединительная линия 1046"/>
          <p:cNvCxnSpPr>
            <a:stCxn id="33" idx="3"/>
            <a:endCxn id="52" idx="2"/>
          </p:cNvCxnSpPr>
          <p:nvPr/>
        </p:nvCxnSpPr>
        <p:spPr>
          <a:xfrm>
            <a:off x="4652891" y="3414709"/>
            <a:ext cx="1020606" cy="47044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9" name="Прямая соединительная линия 1048"/>
          <p:cNvCxnSpPr>
            <a:stCxn id="34" idx="5"/>
            <a:endCxn id="54" idx="1"/>
          </p:cNvCxnSpPr>
          <p:nvPr/>
        </p:nvCxnSpPr>
        <p:spPr>
          <a:xfrm>
            <a:off x="4739351" y="4505774"/>
            <a:ext cx="982267" cy="48801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5" name="Прямая соединительная линия 1054"/>
          <p:cNvCxnSpPr>
            <a:stCxn id="51" idx="2"/>
            <a:endCxn id="33" idx="5"/>
          </p:cNvCxnSpPr>
          <p:nvPr/>
        </p:nvCxnSpPr>
        <p:spPr>
          <a:xfrm flipH="1">
            <a:off x="4739351" y="2824533"/>
            <a:ext cx="900258" cy="46168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7" name="Прямая соединительная линия 1056"/>
          <p:cNvCxnSpPr>
            <a:stCxn id="52" idx="2"/>
            <a:endCxn id="34" idx="5"/>
          </p:cNvCxnSpPr>
          <p:nvPr/>
        </p:nvCxnSpPr>
        <p:spPr>
          <a:xfrm flipH="1">
            <a:off x="4739351" y="3885155"/>
            <a:ext cx="934146" cy="62061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1" name="Прямая соединительная линия 1060"/>
          <p:cNvCxnSpPr>
            <a:endCxn id="52" idx="6"/>
          </p:cNvCxnSpPr>
          <p:nvPr/>
        </p:nvCxnSpPr>
        <p:spPr>
          <a:xfrm flipH="1" flipV="1">
            <a:off x="6002087" y="3885155"/>
            <a:ext cx="1023721" cy="72153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3" name="Прямая соединительная линия 1062"/>
          <p:cNvCxnSpPr>
            <a:stCxn id="65" idx="1"/>
            <a:endCxn id="54" idx="6"/>
          </p:cNvCxnSpPr>
          <p:nvPr/>
        </p:nvCxnSpPr>
        <p:spPr>
          <a:xfrm flipH="1" flipV="1">
            <a:off x="6002087" y="5114618"/>
            <a:ext cx="1013681" cy="48212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5" name="Прямая соединительная линия 1064"/>
          <p:cNvCxnSpPr>
            <a:endCxn id="54" idx="6"/>
          </p:cNvCxnSpPr>
          <p:nvPr/>
        </p:nvCxnSpPr>
        <p:spPr>
          <a:xfrm flipH="1">
            <a:off x="6002087" y="4606686"/>
            <a:ext cx="1023721" cy="5079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7" name="Прямая соединительная линия 1066"/>
          <p:cNvCxnSpPr>
            <a:stCxn id="50" idx="4"/>
            <a:endCxn id="51" idx="0"/>
          </p:cNvCxnSpPr>
          <p:nvPr/>
        </p:nvCxnSpPr>
        <p:spPr>
          <a:xfrm>
            <a:off x="5803904" y="2013577"/>
            <a:ext cx="0" cy="64007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9" name="Прямая соединительная линия 1068"/>
          <p:cNvCxnSpPr>
            <a:endCxn id="64" idx="1"/>
          </p:cNvCxnSpPr>
          <p:nvPr/>
        </p:nvCxnSpPr>
        <p:spPr>
          <a:xfrm flipH="1" flipV="1">
            <a:off x="4555058" y="2219462"/>
            <a:ext cx="2489527" cy="12849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1" name="Прямая соединительная линия 1070"/>
          <p:cNvCxnSpPr>
            <a:stCxn id="58" idx="2"/>
          </p:cNvCxnSpPr>
          <p:nvPr/>
        </p:nvCxnSpPr>
        <p:spPr>
          <a:xfrm flipH="1">
            <a:off x="7198531" y="1482940"/>
            <a:ext cx="4032" cy="72192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5" name="Прямая соединительная линия 1074"/>
          <p:cNvCxnSpPr/>
          <p:nvPr/>
        </p:nvCxnSpPr>
        <p:spPr>
          <a:xfrm flipH="1">
            <a:off x="7185711" y="2491052"/>
            <a:ext cx="12820" cy="7939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1" name="Прямая соединительная линия 1080"/>
          <p:cNvCxnSpPr/>
          <p:nvPr/>
        </p:nvCxnSpPr>
        <p:spPr>
          <a:xfrm flipH="1">
            <a:off x="7179754" y="3571172"/>
            <a:ext cx="5957" cy="89242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9" name="Прямая соединительная линия 1088"/>
          <p:cNvCxnSpPr>
            <a:endCxn id="65" idx="0"/>
          </p:cNvCxnSpPr>
          <p:nvPr/>
        </p:nvCxnSpPr>
        <p:spPr>
          <a:xfrm flipH="1">
            <a:off x="7169714" y="4749780"/>
            <a:ext cx="10040" cy="7038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5" name="Прямая соединительная линия 1094"/>
          <p:cNvCxnSpPr>
            <a:stCxn id="58" idx="3"/>
            <a:endCxn id="79" idx="2"/>
          </p:cNvCxnSpPr>
          <p:nvPr/>
        </p:nvCxnSpPr>
        <p:spPr>
          <a:xfrm>
            <a:off x="7356509" y="1339846"/>
            <a:ext cx="1295426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7" name="Прямая соединительная линия 1096"/>
          <p:cNvCxnSpPr>
            <a:stCxn id="58" idx="3"/>
            <a:endCxn id="80" idx="2"/>
          </p:cNvCxnSpPr>
          <p:nvPr/>
        </p:nvCxnSpPr>
        <p:spPr>
          <a:xfrm>
            <a:off x="7356509" y="1339846"/>
            <a:ext cx="1295426" cy="59188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9" name="Прямая соединительная линия 1098"/>
          <p:cNvCxnSpPr>
            <a:endCxn id="81" idx="2"/>
          </p:cNvCxnSpPr>
          <p:nvPr/>
        </p:nvCxnSpPr>
        <p:spPr>
          <a:xfrm>
            <a:off x="7352477" y="2347958"/>
            <a:ext cx="1299458" cy="208398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3" name="Прямая соединительная линия 1102"/>
          <p:cNvCxnSpPr>
            <a:endCxn id="83" idx="2"/>
          </p:cNvCxnSpPr>
          <p:nvPr/>
        </p:nvCxnSpPr>
        <p:spPr>
          <a:xfrm flipV="1">
            <a:off x="7333700" y="3914622"/>
            <a:ext cx="1311902" cy="69206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5" name="Прямая соединительная линия 1104"/>
          <p:cNvCxnSpPr>
            <a:endCxn id="84" idx="2"/>
          </p:cNvCxnSpPr>
          <p:nvPr/>
        </p:nvCxnSpPr>
        <p:spPr>
          <a:xfrm flipV="1">
            <a:off x="7333700" y="4543264"/>
            <a:ext cx="1335137" cy="6342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7" name="Прямая соединительная линия 1106"/>
          <p:cNvCxnSpPr>
            <a:stCxn id="65" idx="3"/>
            <a:endCxn id="86" idx="2"/>
          </p:cNvCxnSpPr>
          <p:nvPr/>
        </p:nvCxnSpPr>
        <p:spPr>
          <a:xfrm>
            <a:off x="7323660" y="5596739"/>
            <a:ext cx="1345177" cy="26423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9" name="Прямая соединительная линия 1108"/>
          <p:cNvCxnSpPr>
            <a:stCxn id="65" idx="3"/>
            <a:endCxn id="85" idx="2"/>
          </p:cNvCxnSpPr>
          <p:nvPr/>
        </p:nvCxnSpPr>
        <p:spPr>
          <a:xfrm flipV="1">
            <a:off x="7323660" y="5265382"/>
            <a:ext cx="1328275" cy="33135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1" name="Прямая соединительная линия 1110"/>
          <p:cNvCxnSpPr>
            <a:stCxn id="50" idx="7"/>
            <a:endCxn id="58" idx="1"/>
          </p:cNvCxnSpPr>
          <p:nvPr/>
        </p:nvCxnSpPr>
        <p:spPr>
          <a:xfrm flipV="1">
            <a:off x="5920078" y="1339846"/>
            <a:ext cx="1128539" cy="38202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4" name="Прямая соединительная линия 1113"/>
          <p:cNvCxnSpPr>
            <a:stCxn id="43" idx="4"/>
            <a:endCxn id="40" idx="0"/>
          </p:cNvCxnSpPr>
          <p:nvPr/>
        </p:nvCxnSpPr>
        <p:spPr>
          <a:xfrm>
            <a:off x="2879091" y="1985791"/>
            <a:ext cx="0" cy="66786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7" name="Прямая соединительная линия 1116"/>
          <p:cNvCxnSpPr>
            <a:stCxn id="43" idx="3"/>
            <a:endCxn id="46" idx="3"/>
          </p:cNvCxnSpPr>
          <p:nvPr/>
        </p:nvCxnSpPr>
        <p:spPr>
          <a:xfrm flipH="1">
            <a:off x="1469294" y="1935742"/>
            <a:ext cx="1293623" cy="88879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1" name="Прямая соединительная линия 1120"/>
          <p:cNvCxnSpPr>
            <a:stCxn id="38" idx="2"/>
            <a:endCxn id="46" idx="2"/>
          </p:cNvCxnSpPr>
          <p:nvPr/>
        </p:nvCxnSpPr>
        <p:spPr>
          <a:xfrm flipH="1" flipV="1">
            <a:off x="1315348" y="2967626"/>
            <a:ext cx="1399448" cy="91753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3" name="Прямая соединительная линия 1122"/>
          <p:cNvCxnSpPr>
            <a:stCxn id="38" idx="2"/>
            <a:endCxn id="48" idx="3"/>
          </p:cNvCxnSpPr>
          <p:nvPr/>
        </p:nvCxnSpPr>
        <p:spPr>
          <a:xfrm flipH="1">
            <a:off x="1480050" y="3885156"/>
            <a:ext cx="1234746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5" name="Прямая соединительная линия 1124"/>
          <p:cNvCxnSpPr>
            <a:stCxn id="45" idx="2"/>
            <a:endCxn id="49" idx="3"/>
          </p:cNvCxnSpPr>
          <p:nvPr/>
        </p:nvCxnSpPr>
        <p:spPr>
          <a:xfrm flipH="1" flipV="1">
            <a:off x="1480050" y="4914321"/>
            <a:ext cx="1234746" cy="1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7" name="Прямая соединительная линия 1126"/>
          <p:cNvCxnSpPr>
            <a:stCxn id="38" idx="2"/>
            <a:endCxn id="49" idx="3"/>
          </p:cNvCxnSpPr>
          <p:nvPr/>
        </p:nvCxnSpPr>
        <p:spPr>
          <a:xfrm flipH="1">
            <a:off x="1480050" y="3885156"/>
            <a:ext cx="1234746" cy="102916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1" name="Прямая соединительная линия 1130"/>
          <p:cNvCxnSpPr>
            <a:stCxn id="5" idx="2"/>
            <a:endCxn id="46" idx="0"/>
          </p:cNvCxnSpPr>
          <p:nvPr/>
        </p:nvCxnSpPr>
        <p:spPr>
          <a:xfrm>
            <a:off x="1305374" y="1958006"/>
            <a:ext cx="9974" cy="7234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3" name="Прямая соединительная линия 1132"/>
          <p:cNvCxnSpPr>
            <a:stCxn id="46" idx="2"/>
            <a:endCxn id="48" idx="0"/>
          </p:cNvCxnSpPr>
          <p:nvPr/>
        </p:nvCxnSpPr>
        <p:spPr>
          <a:xfrm>
            <a:off x="1315348" y="2967626"/>
            <a:ext cx="10756" cy="774436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5" name="Прямая соединительная линия 1134"/>
          <p:cNvCxnSpPr>
            <a:stCxn id="48" idx="2"/>
            <a:endCxn id="49" idx="0"/>
          </p:cNvCxnSpPr>
          <p:nvPr/>
        </p:nvCxnSpPr>
        <p:spPr>
          <a:xfrm>
            <a:off x="1326104" y="4028250"/>
            <a:ext cx="0" cy="742977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7" name="Прямая соединительная линия 1136"/>
          <p:cNvCxnSpPr>
            <a:stCxn id="5" idx="1"/>
            <a:endCxn id="67" idx="6"/>
          </p:cNvCxnSpPr>
          <p:nvPr/>
        </p:nvCxnSpPr>
        <p:spPr>
          <a:xfrm flipH="1">
            <a:off x="467544" y="1814912"/>
            <a:ext cx="683884" cy="14309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9" name="Прямая соединительная линия 1138"/>
          <p:cNvCxnSpPr>
            <a:stCxn id="46" idx="1"/>
            <a:endCxn id="72" idx="6"/>
          </p:cNvCxnSpPr>
          <p:nvPr/>
        </p:nvCxnSpPr>
        <p:spPr>
          <a:xfrm flipH="1">
            <a:off x="467544" y="2824532"/>
            <a:ext cx="693858" cy="26993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1" name="Прямая соединительная линия 1140"/>
          <p:cNvCxnSpPr>
            <a:stCxn id="48" idx="1"/>
            <a:endCxn id="75" idx="6"/>
          </p:cNvCxnSpPr>
          <p:nvPr/>
        </p:nvCxnSpPr>
        <p:spPr>
          <a:xfrm flipH="1" flipV="1">
            <a:off x="480748" y="3742062"/>
            <a:ext cx="691410" cy="14309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3" name="Прямая соединительная линия 1142"/>
          <p:cNvCxnSpPr>
            <a:stCxn id="48" idx="1"/>
            <a:endCxn id="76" idx="6"/>
          </p:cNvCxnSpPr>
          <p:nvPr/>
        </p:nvCxnSpPr>
        <p:spPr>
          <a:xfrm flipH="1">
            <a:off x="467544" y="3885156"/>
            <a:ext cx="704614" cy="545032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5" name="Прямая соединительная линия 1144"/>
          <p:cNvCxnSpPr>
            <a:stCxn id="49" idx="1"/>
            <a:endCxn id="77" idx="6"/>
          </p:cNvCxnSpPr>
          <p:nvPr/>
        </p:nvCxnSpPr>
        <p:spPr>
          <a:xfrm flipH="1">
            <a:off x="467544" y="4914321"/>
            <a:ext cx="704614" cy="12948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7" name="Прямая соединительная линия 1146"/>
          <p:cNvCxnSpPr>
            <a:stCxn id="49" idx="1"/>
            <a:endCxn id="78" idx="6"/>
          </p:cNvCxnSpPr>
          <p:nvPr/>
        </p:nvCxnSpPr>
        <p:spPr>
          <a:xfrm flipH="1">
            <a:off x="463472" y="4914321"/>
            <a:ext cx="708686" cy="78066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6" name="TextBox 1155"/>
          <p:cNvSpPr txBox="1"/>
          <p:nvPr/>
        </p:nvSpPr>
        <p:spPr>
          <a:xfrm>
            <a:off x="807450" y="1423418"/>
            <a:ext cx="1150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Городская сеть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1029546" y="2409163"/>
            <a:ext cx="561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Кселл</a:t>
            </a:r>
            <a:endParaRPr lang="ru-RU" sz="1200" dirty="0"/>
          </a:p>
        </p:txBody>
      </p:sp>
      <p:sp>
        <p:nvSpPr>
          <p:cNvPr id="230" name="TextBox 229"/>
          <p:cNvSpPr txBox="1"/>
          <p:nvPr/>
        </p:nvSpPr>
        <p:spPr>
          <a:xfrm>
            <a:off x="1029546" y="3457494"/>
            <a:ext cx="668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Билайн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615314" y="5043804"/>
            <a:ext cx="153439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/>
              <a:t>Др. операторы, </a:t>
            </a:r>
          </a:p>
          <a:p>
            <a:pPr algn="ctr"/>
            <a:r>
              <a:rPr lang="ru-RU" sz="1050" dirty="0"/>
              <a:t>имеющие абонентскую</a:t>
            </a:r>
          </a:p>
          <a:p>
            <a:pPr algn="ctr"/>
            <a:r>
              <a:rPr lang="ru-RU" sz="1050" dirty="0"/>
              <a:t> базу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2333493" y="1403058"/>
            <a:ext cx="1091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Казахтелеком</a:t>
            </a:r>
            <a:endParaRPr lang="ru-RU" sz="1200" dirty="0"/>
          </a:p>
        </p:txBody>
      </p:sp>
      <p:sp>
        <p:nvSpPr>
          <p:cNvPr id="233" name="TextBox 232"/>
          <p:cNvSpPr txBox="1"/>
          <p:nvPr/>
        </p:nvSpPr>
        <p:spPr>
          <a:xfrm>
            <a:off x="2625656" y="2398125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TNS+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2371430" y="3465063"/>
            <a:ext cx="1023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Казтранском</a:t>
            </a:r>
            <a:endParaRPr lang="en-US" sz="1200" dirty="0"/>
          </a:p>
        </p:txBody>
      </p:sp>
      <p:sp>
        <p:nvSpPr>
          <p:cNvPr id="235" name="TextBox 234"/>
          <p:cNvSpPr txBox="1"/>
          <p:nvPr/>
        </p:nvSpPr>
        <p:spPr>
          <a:xfrm>
            <a:off x="2186782" y="4325397"/>
            <a:ext cx="1573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Др. международные </a:t>
            </a:r>
          </a:p>
          <a:p>
            <a:pPr algn="ctr"/>
            <a:r>
              <a:rPr lang="ru-RU" sz="1200" dirty="0"/>
              <a:t>операторы</a:t>
            </a:r>
            <a:endParaRPr lang="en-US" sz="1200" dirty="0"/>
          </a:p>
        </p:txBody>
      </p:sp>
      <p:sp>
        <p:nvSpPr>
          <p:cNvPr id="236" name="TextBox 235"/>
          <p:cNvSpPr txBox="1"/>
          <p:nvPr/>
        </p:nvSpPr>
        <p:spPr>
          <a:xfrm>
            <a:off x="5323897" y="1377094"/>
            <a:ext cx="953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Ростелеком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5535293" y="2373469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МТТ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0751" y="3471637"/>
            <a:ext cx="1094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/>
              <a:t>Транстелеком</a:t>
            </a:r>
            <a:endParaRPr lang="ru-RU" sz="1200" dirty="0"/>
          </a:p>
        </p:txBody>
      </p:sp>
      <p:sp>
        <p:nvSpPr>
          <p:cNvPr id="239" name="TextBox 238"/>
          <p:cNvSpPr txBox="1"/>
          <p:nvPr/>
        </p:nvSpPr>
        <p:spPr>
          <a:xfrm>
            <a:off x="5163194" y="4479327"/>
            <a:ext cx="1516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/>
              <a:t>Др.международные</a:t>
            </a:r>
            <a:r>
              <a:rPr lang="ru-RU" sz="1200" dirty="0"/>
              <a:t> операторы</a:t>
            </a:r>
          </a:p>
        </p:txBody>
      </p:sp>
      <p:sp>
        <p:nvSpPr>
          <p:cNvPr id="240" name="Овал 239"/>
          <p:cNvSpPr/>
          <p:nvPr/>
        </p:nvSpPr>
        <p:spPr>
          <a:xfrm>
            <a:off x="7019634" y="3248349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1" name="Овал 240"/>
          <p:cNvSpPr/>
          <p:nvPr/>
        </p:nvSpPr>
        <p:spPr>
          <a:xfrm>
            <a:off x="7038268" y="2177078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2" name="TextBox 241"/>
          <p:cNvSpPr txBox="1"/>
          <p:nvPr/>
        </p:nvSpPr>
        <p:spPr>
          <a:xfrm>
            <a:off x="6935258" y="2994429"/>
            <a:ext cx="468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МТС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6869234" y="1935742"/>
            <a:ext cx="668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Билайн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6908700" y="981609"/>
            <a:ext cx="589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Теле 2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440478" y="5672304"/>
            <a:ext cx="153439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/>
              <a:t>Др. операторы, </a:t>
            </a:r>
          </a:p>
          <a:p>
            <a:pPr algn="ctr"/>
            <a:r>
              <a:rPr lang="ru-RU" sz="1050" dirty="0"/>
              <a:t>имеющие абонентскую</a:t>
            </a:r>
          </a:p>
          <a:p>
            <a:pPr algn="ctr"/>
            <a:r>
              <a:rPr lang="ru-RU" sz="1050" dirty="0"/>
              <a:t> базу</a:t>
            </a:r>
          </a:p>
        </p:txBody>
      </p:sp>
      <p:sp>
        <p:nvSpPr>
          <p:cNvPr id="247" name="Овал 246"/>
          <p:cNvSpPr/>
          <p:nvPr/>
        </p:nvSpPr>
        <p:spPr>
          <a:xfrm>
            <a:off x="7013570" y="4435806"/>
            <a:ext cx="328590" cy="341759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8" name="TextBox 247"/>
          <p:cNvSpPr txBox="1"/>
          <p:nvPr/>
        </p:nvSpPr>
        <p:spPr>
          <a:xfrm>
            <a:off x="6814186" y="4186593"/>
            <a:ext cx="7788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Мегафон</a:t>
            </a:r>
          </a:p>
        </p:txBody>
      </p:sp>
      <p:cxnSp>
        <p:nvCxnSpPr>
          <p:cNvPr id="250" name="Прямая со стрелкой 249"/>
          <p:cNvCxnSpPr/>
          <p:nvPr/>
        </p:nvCxnSpPr>
        <p:spPr>
          <a:xfrm>
            <a:off x="5230484" y="6415790"/>
            <a:ext cx="363961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4" name="Прямая соединительная линия 1163"/>
          <p:cNvCxnSpPr/>
          <p:nvPr/>
        </p:nvCxnSpPr>
        <p:spPr>
          <a:xfrm>
            <a:off x="120708" y="6182809"/>
            <a:ext cx="889089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103432" y="6193903"/>
            <a:ext cx="15948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/>
              <a:t>Условные обозначения:</a:t>
            </a:r>
            <a:endParaRPr lang="en-US" sz="1050" b="1" dirty="0"/>
          </a:p>
        </p:txBody>
      </p:sp>
      <p:sp>
        <p:nvSpPr>
          <p:cNvPr id="262" name="Овал 261"/>
          <p:cNvSpPr/>
          <p:nvPr/>
        </p:nvSpPr>
        <p:spPr>
          <a:xfrm>
            <a:off x="1949707" y="6477134"/>
            <a:ext cx="197684" cy="192226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100000" t="100000"/>
            </a:path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3" name="Прямоугольник 262"/>
          <p:cNvSpPr/>
          <p:nvPr/>
        </p:nvSpPr>
        <p:spPr>
          <a:xfrm>
            <a:off x="152380" y="6669360"/>
            <a:ext cx="163156" cy="15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5" name="Улыбающееся лицо 264"/>
          <p:cNvSpPr/>
          <p:nvPr/>
        </p:nvSpPr>
        <p:spPr>
          <a:xfrm>
            <a:off x="135516" y="6415790"/>
            <a:ext cx="180020" cy="165986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6" name="TextBox 265"/>
          <p:cNvSpPr txBox="1"/>
          <p:nvPr/>
        </p:nvSpPr>
        <p:spPr>
          <a:xfrm>
            <a:off x="330724" y="6398610"/>
            <a:ext cx="6222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/>
              <a:t>Абоненты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330724" y="6607060"/>
            <a:ext cx="14959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/>
              <a:t>Местные операторы (мобильные, </a:t>
            </a:r>
          </a:p>
          <a:p>
            <a:r>
              <a:rPr lang="ru-RU" sz="600" dirty="0"/>
              <a:t>городские, имеющие абонентскую базу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2209410" y="6378451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/>
              <a:t>Международные операторы связи, </a:t>
            </a:r>
          </a:p>
          <a:p>
            <a:r>
              <a:rPr lang="ru-RU" sz="600" dirty="0"/>
              <a:t>имеющие лицензию на пропуск </a:t>
            </a:r>
          </a:p>
          <a:p>
            <a:r>
              <a:rPr lang="ru-RU" sz="600" dirty="0"/>
              <a:t>международного интерконнекта</a:t>
            </a:r>
          </a:p>
        </p:txBody>
      </p:sp>
      <p:sp>
        <p:nvSpPr>
          <p:cNvPr id="269" name="Равнобедренный треугольник 268"/>
          <p:cNvSpPr/>
          <p:nvPr/>
        </p:nvSpPr>
        <p:spPr>
          <a:xfrm>
            <a:off x="3652456" y="6460750"/>
            <a:ext cx="245410" cy="20861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TextBox 269"/>
          <p:cNvSpPr txBox="1"/>
          <p:nvPr/>
        </p:nvSpPr>
        <p:spPr>
          <a:xfrm>
            <a:off x="3970452" y="6426555"/>
            <a:ext cx="1353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Узел связи (точка присоединения международных операторов)</a:t>
            </a:r>
          </a:p>
        </p:txBody>
      </p:sp>
      <p:sp>
        <p:nvSpPr>
          <p:cNvPr id="272" name="TextBox 271"/>
          <p:cNvSpPr txBox="1"/>
          <p:nvPr/>
        </p:nvSpPr>
        <p:spPr>
          <a:xfrm>
            <a:off x="5594445" y="6334222"/>
            <a:ext cx="12372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Услуга транзита вызова</a:t>
            </a:r>
          </a:p>
        </p:txBody>
      </p:sp>
      <p:sp>
        <p:nvSpPr>
          <p:cNvPr id="274" name="TextBox 273"/>
          <p:cNvSpPr txBox="1"/>
          <p:nvPr/>
        </p:nvSpPr>
        <p:spPr>
          <a:xfrm>
            <a:off x="5604710" y="6579729"/>
            <a:ext cx="122701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Услуга завершения вызова</a:t>
            </a:r>
          </a:p>
        </p:txBody>
      </p:sp>
      <p:cxnSp>
        <p:nvCxnSpPr>
          <p:cNvPr id="275" name="Прямая соединительная линия 274"/>
          <p:cNvCxnSpPr/>
          <p:nvPr/>
        </p:nvCxnSpPr>
        <p:spPr>
          <a:xfrm flipH="1">
            <a:off x="6789291" y="6669254"/>
            <a:ext cx="291934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1" name="TextBox 280"/>
          <p:cNvSpPr txBox="1"/>
          <p:nvPr/>
        </p:nvSpPr>
        <p:spPr>
          <a:xfrm>
            <a:off x="7176771" y="6576921"/>
            <a:ext cx="13827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Существующее соединение сетей</a:t>
            </a:r>
          </a:p>
        </p:txBody>
      </p:sp>
      <p:cxnSp>
        <p:nvCxnSpPr>
          <p:cNvPr id="128" name="Прямая со стрелкой 127"/>
          <p:cNvCxnSpPr/>
          <p:nvPr/>
        </p:nvCxnSpPr>
        <p:spPr>
          <a:xfrm flipV="1">
            <a:off x="5220216" y="6651780"/>
            <a:ext cx="384495" cy="17474"/>
          </a:xfrm>
          <a:prstGeom prst="straightConnector1">
            <a:avLst/>
          </a:prstGeom>
          <a:ln w="38100">
            <a:solidFill>
              <a:srgbClr val="7030A0"/>
            </a:solidFill>
            <a:prstDash val="soli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Прямая со стрелкой 130"/>
          <p:cNvCxnSpPr/>
          <p:nvPr/>
        </p:nvCxnSpPr>
        <p:spPr>
          <a:xfrm>
            <a:off x="6733912" y="6399121"/>
            <a:ext cx="451799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7192121" y="6308499"/>
            <a:ext cx="122701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/>
              <a:t>Услуга инициирования вызова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1F994F8C-129C-44E9-ACB9-0E9333EC98BC}"/>
              </a:ext>
            </a:extLst>
          </p:cNvPr>
          <p:cNvCxnSpPr>
            <a:stCxn id="51" idx="6"/>
            <a:endCxn id="242" idx="2"/>
          </p:cNvCxnSpPr>
          <p:nvPr/>
        </p:nvCxnSpPr>
        <p:spPr>
          <a:xfrm>
            <a:off x="5968199" y="2824533"/>
            <a:ext cx="1201515" cy="446895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054B6F7C-9E07-4317-9047-378B28205F64}"/>
              </a:ext>
            </a:extLst>
          </p:cNvPr>
          <p:cNvCxnSpPr>
            <a:cxnSpLocks/>
            <a:stCxn id="51" idx="7"/>
            <a:endCxn id="241" idx="2"/>
          </p:cNvCxnSpPr>
          <p:nvPr/>
        </p:nvCxnSpPr>
        <p:spPr>
          <a:xfrm flipV="1">
            <a:off x="5920078" y="2347958"/>
            <a:ext cx="1118190" cy="355744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262D561-FB74-48F9-B84D-351CE925E971}"/>
              </a:ext>
            </a:extLst>
          </p:cNvPr>
          <p:cNvCxnSpPr>
            <a:stCxn id="51" idx="4"/>
            <a:endCxn id="52" idx="0"/>
          </p:cNvCxnSpPr>
          <p:nvPr/>
        </p:nvCxnSpPr>
        <p:spPr>
          <a:xfrm>
            <a:off x="5803904" y="2995412"/>
            <a:ext cx="33888" cy="718863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9361CE7-3836-4F25-91D1-DB44EFFFBB67}"/>
              </a:ext>
            </a:extLst>
          </p:cNvPr>
          <p:cNvCxnSpPr>
            <a:stCxn id="40" idx="4"/>
            <a:endCxn id="234" idx="2"/>
          </p:cNvCxnSpPr>
          <p:nvPr/>
        </p:nvCxnSpPr>
        <p:spPr>
          <a:xfrm>
            <a:off x="2879091" y="2995413"/>
            <a:ext cx="4082" cy="746649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437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32087</TotalTime>
  <Words>360</Words>
  <Application>Microsoft Macintosh PowerPoint</Application>
  <PresentationFormat>Экран (4:3)</PresentationFormat>
  <Paragraphs>114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Розанова Екатерина Игоревна</dc:creator>
  <cp:lastModifiedBy>yarullin.lenar@gmail.com</cp:lastModifiedBy>
  <cp:revision>627</cp:revision>
  <cp:lastPrinted>2020-09-11T15:45:36Z</cp:lastPrinted>
  <dcterms:created xsi:type="dcterms:W3CDTF">2017-09-27T10:02:33Z</dcterms:created>
  <dcterms:modified xsi:type="dcterms:W3CDTF">2020-09-23T11:40:49Z</dcterms:modified>
</cp:coreProperties>
</file>